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embedTrueTypeFonts="1" saveSubsetFonts="1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y="10287000" cx="18288000"/>
  <p:notesSz cx="6858000" cy="9144000"/>
  <p:embeddedFontLst>
    <p:embeddedFont>
      <p:font typeface="Arimo" panose="020B0604020202020204" charset="1"/>
      <p:regular r:id="rId12"/>
    </p:embeddedFont>
    <p:embeddedFont>
      <p:font typeface="Arimo Bold" panose="020B0704020202020204" charset="1"/>
      <p:regular r:id="rId13"/>
    </p:embeddedFont>
    <p:embeddedFont>
      <p:font typeface="Arimo Italics" panose="020B0604020202090204" charset="1"/>
      <p:regular r:id="rId14"/>
    </p:embeddedFont>
    <p:embeddedFont>
      <p:font typeface="Arimo Bold Italics" panose="020B0704020202090204" charset="1"/>
      <p:regular r:id="rId15"/>
    </p:embeddedFont>
    <p:embeddedFont>
      <p:font typeface="Arial" panose="020B0502020202020204" charset="1"/>
      <p:regular r:id="rId16"/>
    </p:embeddedFont>
    <p:embeddedFont>
      <p:font typeface="Arial Bold" panose="020B0802020202020204" charset="1"/>
      <p:regular r:id="rId17"/>
    </p:embeddedFont>
    <p:embeddedFont>
      <p:font typeface="Arial Italics" panose="020B0502020202090204" charset="1"/>
      <p:regular r:id="rId18"/>
    </p:embeddedFont>
    <p:embeddedFont>
      <p:font typeface="Arial Bold Italics" panose="020B0802020202090204" charset="1"/>
      <p:regular r:id="rId19"/>
    </p:embeddedFont>
    <p:embeddedFont>
      <p:font typeface="Poppins" panose="00000500000000000000" charset="1"/>
      <p:regular r:id="rId20"/>
    </p:embeddedFont>
    <p:embeddedFont>
      <p:font typeface="Poppins Bold" panose="00000800000000000000" charset="1"/>
      <p:regular r:id="rId21"/>
    </p:embeddedFont>
    <p:embeddedFont>
      <p:font typeface="Poppins Italics" panose="00000500000000000000" charset="1"/>
      <p:regular r:id="rId22"/>
    </p:embeddedFont>
    <p:embeddedFont>
      <p:font typeface="Poppins Bold Italics" panose="00000800000000000000" charset="1"/>
      <p:regular r:id="rId23"/>
    </p:embeddedFont>
    <p:embeddedFont>
      <p:font typeface="Poppins Thin" panose="00000300000000000000" charset="1"/>
      <p:regular r:id="rId24"/>
    </p:embeddedFont>
    <p:embeddedFont>
      <p:font typeface="Poppins Thin Italics" panose="00000300000000000000" charset="1"/>
      <p:regular r:id="rId25"/>
    </p:embeddedFont>
    <p:embeddedFont>
      <p:font typeface="Poppins Extra-Light" panose="00000300000000000000" charset="1"/>
      <p:regular r:id="rId26"/>
    </p:embeddedFont>
    <p:embeddedFont>
      <p:font typeface="Poppins Extra-Light Italics" panose="00000300000000000000" charset="1"/>
      <p:regular r:id="rId27"/>
    </p:embeddedFont>
    <p:embeddedFont>
      <p:font typeface="Poppins Light" panose="00000400000000000000" charset="1"/>
      <p:regular r:id="rId28"/>
    </p:embeddedFont>
    <p:embeddedFont>
      <p:font typeface="Poppins Light Italics" panose="00000400000000000000" charset="1"/>
      <p:regular r:id="rId29"/>
    </p:embeddedFont>
    <p:embeddedFont>
      <p:font typeface="Poppins Medium" panose="00000600000000000000" charset="1"/>
      <p:regular r:id="rId30"/>
    </p:embeddedFont>
    <p:embeddedFont>
      <p:font typeface="Poppins Medium Italics" panose="00000600000000000000" charset="1"/>
      <p:regular r:id="rId31"/>
    </p:embeddedFont>
    <p:embeddedFont>
      <p:font typeface="Poppins Semi-Bold" panose="00000700000000000000" charset="1"/>
      <p:regular r:id="rId32"/>
    </p:embeddedFont>
    <p:embeddedFont>
      <p:font typeface="Poppins Semi-Bold Italics" panose="00000700000000000000" charset="1"/>
      <p:regular r:id="rId33"/>
    </p:embeddedFont>
    <p:embeddedFont>
      <p:font typeface="Poppins Ultra-Bold" panose="00000900000000000000" charset="1"/>
      <p:regular r:id="rId34"/>
    </p:embeddedFont>
    <p:embeddedFont>
      <p:font typeface="Poppins Ultra-Bold Italics" panose="00000900000000000000" charset="1"/>
      <p:regular r:id="rId35"/>
    </p:embeddedFont>
    <p:embeddedFont>
      <p:font typeface="Poppins Heavy" panose="00000A00000000000000" charset="1"/>
      <p:regular r:id="rId36"/>
    </p:embeddedFont>
    <p:embeddedFont>
      <p:font typeface="Poppins Heavy Italics" panose="00000A00000000000000" charset="1"/>
      <p:regular r:id="rId37"/>
    </p:embeddedFont>
  </p:embeddedFontLst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Relationship Id="rId20" Type="http://schemas.openxmlformats.org/officeDocument/2006/relationships/font" Target="fonts/font9.fntdata"/><Relationship Id="rId21" Type="http://schemas.openxmlformats.org/officeDocument/2006/relationships/font" Target="fonts/font10.fntdata"/><Relationship Id="rId22" Type="http://schemas.openxmlformats.org/officeDocument/2006/relationships/font" Target="fonts/font11.fntdata"/><Relationship Id="rId23" Type="http://schemas.openxmlformats.org/officeDocument/2006/relationships/font" Target="fonts/font12.fntdata"/><Relationship Id="rId24" Type="http://schemas.openxmlformats.org/officeDocument/2006/relationships/font" Target="fonts/font13.fntdata"/><Relationship Id="rId25" Type="http://schemas.openxmlformats.org/officeDocument/2006/relationships/font" Target="fonts/font14.fntdata"/><Relationship Id="rId26" Type="http://schemas.openxmlformats.org/officeDocument/2006/relationships/font" Target="fonts/font15.fntdata"/><Relationship Id="rId27" Type="http://schemas.openxmlformats.org/officeDocument/2006/relationships/font" Target="fonts/font16.fntdata"/><Relationship Id="rId28" Type="http://schemas.openxmlformats.org/officeDocument/2006/relationships/font" Target="fonts/font17.fntdata"/><Relationship Id="rId29" Type="http://schemas.openxmlformats.org/officeDocument/2006/relationships/font" Target="fonts/font18.fntdata"/><Relationship Id="rId30" Type="http://schemas.openxmlformats.org/officeDocument/2006/relationships/font" Target="fonts/font19.fntdata"/><Relationship Id="rId31" Type="http://schemas.openxmlformats.org/officeDocument/2006/relationships/font" Target="fonts/font20.fntdata"/><Relationship Id="rId32" Type="http://schemas.openxmlformats.org/officeDocument/2006/relationships/font" Target="fonts/font21.fntdata"/><Relationship Id="rId33" Type="http://schemas.openxmlformats.org/officeDocument/2006/relationships/font" Target="fonts/font22.fntdata"/><Relationship Id="rId34" Type="http://schemas.openxmlformats.org/officeDocument/2006/relationships/font" Target="fonts/font23.fntdata"/><Relationship Id="rId35" Type="http://schemas.openxmlformats.org/officeDocument/2006/relationships/font" Target="fonts/font24.fntdata"/><Relationship Id="rId36" Type="http://schemas.openxmlformats.org/officeDocument/2006/relationships/font" Target="fonts/font25.fntdata"/><Relationship Id="rId37" Type="http://schemas.openxmlformats.org/officeDocument/2006/relationships/font" Target="fonts/font26.fntdata"/><Relationship Id="rId38" Type="http://schemas.openxmlformats.org/officeDocument/2006/relationships/tableStyles" Target="tableStyles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9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1048800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1048801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lang="cs-CZ"/>
          </a:p>
        </p:txBody>
      </p:sp>
      <p:sp>
        <p:nvSpPr>
          <p:cNvPr id="1048802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/>
        </p:spPr>
        <p:txBody>
          <a:bodyPr bIns="45720" lIns="91440" rIns="91440" rtlCol="0" tIns="45720" vert="horz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1048803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1048804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592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1048593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/>
        </p:txBody>
      </p:sp>
      <p:sp>
        <p:nvSpPr>
          <p:cNvPr id="1048594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/>
        </p:spPr>
        <p:txBody>
          <a:bodyPr bIns="45720" lIns="91440" rIns="91440" rtlCol="0" tIns="45720" vert="horz"/>
          <a:p>
            <a:r>
              <a:rPr lang="en-US"/>
              <a:t>‹#›</a:t>
            </a:r>
            <a:endParaRPr lang="en-US" smtClean="0"/>
          </a:p>
        </p:txBody>
      </p:sp>
      <p:sp>
        <p:nvSpPr>
          <p:cNvPr id="1048595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596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06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1048607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/>
        </p:txBody>
      </p:sp>
      <p:sp>
        <p:nvSpPr>
          <p:cNvPr id="104860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/>
        </p:spPr>
        <p:txBody>
          <a:bodyPr bIns="45720" lIns="91440" rIns="91440" rtlCol="0" tIns="45720" vert="horz"/>
          <a:p>
            <a:r>
              <a:rPr lang="en-US"/>
              <a:t>‹#›</a:t>
            </a:r>
            <a:endParaRPr lang="en-US" smtClean="0"/>
          </a:p>
        </p:txBody>
      </p:sp>
      <p:sp>
        <p:nvSpPr>
          <p:cNvPr id="1048609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10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26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1048627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/>
        </p:txBody>
      </p:sp>
      <p:sp>
        <p:nvSpPr>
          <p:cNvPr id="104862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/>
        </p:spPr>
        <p:txBody>
          <a:bodyPr bIns="45720" lIns="91440" rIns="91440" rtlCol="0" tIns="45720" vert="horz"/>
          <a:p>
            <a:r>
              <a:rPr lang="en-US"/>
              <a:t>‹#›</a:t>
            </a:r>
            <a:endParaRPr lang="en-US" smtClean="0"/>
          </a:p>
        </p:txBody>
      </p:sp>
      <p:sp>
        <p:nvSpPr>
          <p:cNvPr id="1048629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30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9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40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1048641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/>
        </p:txBody>
      </p:sp>
      <p:sp>
        <p:nvSpPr>
          <p:cNvPr id="1048642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/>
        </p:spPr>
        <p:txBody>
          <a:bodyPr bIns="45720" lIns="91440" rIns="91440" rtlCol="0" tIns="45720" vert="horz"/>
          <a:p>
            <a:r>
              <a:rPr lang="en-US"/>
              <a:t>‹#›</a:t>
            </a:r>
            <a:endParaRPr lang="en-US" smtClean="0"/>
          </a:p>
        </p:txBody>
      </p:sp>
      <p:sp>
        <p:nvSpPr>
          <p:cNvPr id="1048643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44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54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1048655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/>
        </p:txBody>
      </p:sp>
      <p:sp>
        <p:nvSpPr>
          <p:cNvPr id="1048656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/>
        </p:spPr>
        <p:txBody>
          <a:bodyPr bIns="45720" lIns="91440" rIns="91440" rtlCol="0" tIns="45720" vert="horz"/>
          <a:p>
            <a:r>
              <a:rPr lang="en-US"/>
              <a:t>‹#›</a:t>
            </a:r>
            <a:endParaRPr lang="en-US" smtClean="0"/>
          </a:p>
        </p:txBody>
      </p:sp>
      <p:sp>
        <p:nvSpPr>
          <p:cNvPr id="1048657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58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67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1048668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/>
        </p:txBody>
      </p:sp>
      <p:sp>
        <p:nvSpPr>
          <p:cNvPr id="1048669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/>
        </p:spPr>
        <p:txBody>
          <a:bodyPr bIns="45720" lIns="91440" rIns="91440" rtlCol="0" tIns="45720" vert="horz"/>
          <a:p>
            <a:r>
              <a:rPr lang="en-US"/>
              <a:t>‹#›</a:t>
            </a:r>
            <a:endParaRPr lang="en-US" smtClean="0"/>
          </a:p>
        </p:txBody>
      </p:sp>
      <p:sp>
        <p:nvSpPr>
          <p:cNvPr id="1048670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71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87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1048688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/>
        </p:txBody>
      </p:sp>
      <p:sp>
        <p:nvSpPr>
          <p:cNvPr id="1048689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/>
        </p:spPr>
        <p:txBody>
          <a:bodyPr bIns="45720" lIns="91440" rIns="91440" rtlCol="0" tIns="45720" vert="horz"/>
          <a:p>
            <a:r>
              <a:rPr lang="en-US"/>
              <a:t>‹#›</a:t>
            </a:r>
            <a:endParaRPr lang="en-US" smtClean="0"/>
          </a:p>
        </p:txBody>
      </p:sp>
      <p:sp>
        <p:nvSpPr>
          <p:cNvPr id="1048690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691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71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1048714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/>
        </p:txBody>
      </p:sp>
      <p:sp>
        <p:nvSpPr>
          <p:cNvPr id="104871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/>
        </p:spPr>
        <p:txBody>
          <a:bodyPr bIns="45720" lIns="91440" rIns="91440" rtlCol="0" tIns="45720" vert="horz"/>
          <a:p>
            <a:r>
              <a:rPr lang="en-US"/>
              <a:t>‹#›</a:t>
            </a:r>
            <a:endParaRPr lang="en-US" smtClean="0"/>
          </a:p>
        </p:txBody>
      </p:sp>
      <p:sp>
        <p:nvSpPr>
          <p:cNvPr id="104871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71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739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1048740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/>
        </p:txBody>
      </p:sp>
      <p:sp>
        <p:nvSpPr>
          <p:cNvPr id="1048741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/>
        </p:spPr>
        <p:txBody>
          <a:bodyPr bIns="45720" lIns="91440" rIns="91440" rtlCol="0" tIns="45720" vert="horz"/>
          <a:p>
            <a:r>
              <a:rPr lang="en-US"/>
              <a:t>‹#›</a:t>
            </a:r>
            <a:endParaRPr lang="en-US" smtClean="0"/>
          </a:p>
        </p:txBody>
      </p:sp>
      <p:sp>
        <p:nvSpPr>
          <p:cNvPr id="1048742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/>
        </p:txBody>
      </p:sp>
      <p:sp>
        <p:nvSpPr>
          <p:cNvPr id="1048743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4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45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algn="ctr" indent="0" mar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04874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4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4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70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7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7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7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3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54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5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5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5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59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6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6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6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4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b="1" cap="all"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75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indent="0" mar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7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7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7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80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81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8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8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8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86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87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8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89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9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9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9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5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5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5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3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94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95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9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9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9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3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64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765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6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6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6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eaLnBrk="1" hangingPunct="1" latinLnBrk="0" rtl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slideLayout" Target="../slideLayouts/slideLayout7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3.png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Freeform 2"/>
          <p:cNvSpPr/>
          <p:nvPr/>
        </p:nvSpPr>
        <p:spPr>
          <a:xfrm rot="0" flipH="0" flipV="0">
            <a:off x="0" y="0"/>
            <a:ext cx="18288000" cy="10287000"/>
          </a:xfrm>
          <a:custGeom>
            <a:avLst/>
            <a:ah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grpSp>
        <p:nvGrpSpPr>
          <p:cNvPr id="25" name="Group 3"/>
          <p:cNvGrpSpPr/>
          <p:nvPr/>
        </p:nvGrpSpPr>
        <p:grpSpPr>
          <a:xfrm rot="0">
            <a:off x="-34672" y="-34672"/>
            <a:ext cx="18357344" cy="10356344"/>
            <a:chOff x="0" y="0"/>
            <a:chExt cx="24476458" cy="13808458"/>
          </a:xfrm>
        </p:grpSpPr>
        <p:sp>
          <p:nvSpPr>
            <p:cNvPr id="1048585" name="Freeform 4"/>
            <p:cNvSpPr/>
            <p:nvPr/>
          </p:nvSpPr>
          <p:spPr>
            <a:xfrm rot="0" flipH="0" flipV="0">
              <a:off x="46228" y="46228"/>
              <a:ext cx="24384000" cy="13716000"/>
            </a:xfrm>
            <a:custGeom>
              <a:avLst/>
              <a:ah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74510"/>
              </a:srgbClr>
            </a:solidFill>
          </p:spPr>
        </p:sp>
        <p:sp>
          <p:nvSpPr>
            <p:cNvPr id="1048586" name="Freeform 5"/>
            <p:cNvSpPr/>
            <p:nvPr/>
          </p:nvSpPr>
          <p:spPr>
            <a:xfrm rot="0" flipH="0" flipV="0">
              <a:off x="0" y="0"/>
              <a:ext cx="24476456" cy="13808456"/>
            </a:xfrm>
            <a:custGeom>
              <a:avLst/>
              <a:ahLst/>
              <a:rect l="l" t="t" r="r" b="b"/>
              <a:pathLst>
                <a:path w="24476456" h="13808456">
                  <a:moveTo>
                    <a:pt x="46228" y="0"/>
                  </a:moveTo>
                  <a:lnTo>
                    <a:pt x="24430228" y="0"/>
                  </a:lnTo>
                  <a:cubicBezTo>
                    <a:pt x="24455755" y="0"/>
                    <a:pt x="24476456" y="20701"/>
                    <a:pt x="24476456" y="46228"/>
                  </a:cubicBezTo>
                  <a:lnTo>
                    <a:pt x="24476456" y="13762228"/>
                  </a:lnTo>
                  <a:cubicBezTo>
                    <a:pt x="24476456" y="13787755"/>
                    <a:pt x="24455755" y="13808456"/>
                    <a:pt x="24430228" y="13808456"/>
                  </a:cubicBezTo>
                  <a:lnTo>
                    <a:pt x="46228" y="13808456"/>
                  </a:lnTo>
                  <a:cubicBezTo>
                    <a:pt x="20701" y="13808456"/>
                    <a:pt x="0" y="13787755"/>
                    <a:pt x="0" y="13762228"/>
                  </a:cubicBezTo>
                  <a:lnTo>
                    <a:pt x="0" y="46228"/>
                  </a:lnTo>
                  <a:cubicBezTo>
                    <a:pt x="0" y="20701"/>
                    <a:pt x="20701" y="0"/>
                    <a:pt x="46228" y="0"/>
                  </a:cubicBezTo>
                  <a:moveTo>
                    <a:pt x="46228" y="92456"/>
                  </a:moveTo>
                  <a:lnTo>
                    <a:pt x="46228" y="46228"/>
                  </a:lnTo>
                  <a:lnTo>
                    <a:pt x="92456" y="46228"/>
                  </a:lnTo>
                  <a:lnTo>
                    <a:pt x="92456" y="13762228"/>
                  </a:lnTo>
                  <a:lnTo>
                    <a:pt x="46228" y="13762228"/>
                  </a:lnTo>
                  <a:lnTo>
                    <a:pt x="46228" y="13716000"/>
                  </a:lnTo>
                  <a:lnTo>
                    <a:pt x="24430228" y="13716000"/>
                  </a:lnTo>
                  <a:lnTo>
                    <a:pt x="24430228" y="13762228"/>
                  </a:lnTo>
                  <a:lnTo>
                    <a:pt x="24384000" y="13762228"/>
                  </a:lnTo>
                  <a:lnTo>
                    <a:pt x="24384000" y="46228"/>
                  </a:lnTo>
                  <a:lnTo>
                    <a:pt x="24430228" y="46228"/>
                  </a:lnTo>
                  <a:lnTo>
                    <a:pt x="24430228" y="92456"/>
                  </a:lnTo>
                  <a:lnTo>
                    <a:pt x="46228" y="92456"/>
                  </a:lnTo>
                  <a:close/>
                </a:path>
              </a:pathLst>
            </a:custGeom>
            <a:solidFill>
              <a:srgbClr val="262654"/>
            </a:solidFill>
          </p:spPr>
        </p:sp>
      </p:grpSp>
      <p:sp>
        <p:nvSpPr>
          <p:cNvPr id="1048587" name="TextBox 6"/>
          <p:cNvSpPr txBox="1"/>
          <p:nvPr/>
        </p:nvSpPr>
        <p:spPr>
          <a:xfrm rot="0">
            <a:off x="7990988" y="2189682"/>
            <a:ext cx="9164025" cy="249961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9841"/>
              </a:lnSpc>
            </a:pPr>
            <a:r>
              <a:rPr sz="6561" lang="en-US">
                <a:solidFill>
                  <a:srgbClr val="FFFFFF"/>
                </a:solidFill>
                <a:latin typeface="Poppins Bold"/>
              </a:rPr>
              <a:t>Serverless IoT for Data Processing</a:t>
            </a:r>
          </a:p>
        </p:txBody>
      </p:sp>
      <p:sp>
        <p:nvSpPr>
          <p:cNvPr id="1048588" name="Freeform 7"/>
          <p:cNvSpPr/>
          <p:nvPr/>
        </p:nvSpPr>
        <p:spPr>
          <a:xfrm rot="0" flipH="0" flipV="0">
            <a:off x="0" y="0"/>
            <a:ext cx="6858000" cy="10287000"/>
          </a:xfrm>
          <a:custGeom>
            <a:avLst/>
            <a:ah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26" name="Group 8"/>
          <p:cNvGrpSpPr/>
          <p:nvPr/>
        </p:nvGrpSpPr>
        <p:grpSpPr>
          <a:xfrm rot="0">
            <a:off x="11204052" y="6117780"/>
            <a:ext cx="7865890" cy="3730944"/>
            <a:chOff x="0" y="-152400"/>
            <a:chExt cx="10487854" cy="4974592"/>
          </a:xfrm>
        </p:grpSpPr>
        <p:sp>
          <p:nvSpPr>
            <p:cNvPr id="1048589" name="TextBox 9"/>
            <p:cNvSpPr txBox="1"/>
            <p:nvPr/>
          </p:nvSpPr>
          <p:spPr>
            <a:xfrm rot="0">
              <a:off x="0" y="1026417"/>
              <a:ext cx="8266035" cy="3795775"/>
            </a:xfrm>
            <a:prstGeom prst="rect"/>
          </p:spPr>
          <p:txBody>
            <a:bodyPr anchor="t" bIns="0" lIns="0" rIns="0" rtlCol="0" tIns="0">
              <a:spAutoFit/>
            </a:bodyPr>
            <a:p>
              <a:pPr indent="-210181" lvl="1" marL="420363">
                <a:lnSpc>
                  <a:spcPts val="3736"/>
                </a:lnSpc>
                <a:buFont typeface="Arial"/>
                <a:buChar char="•"/>
              </a:pP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Navanitha M</a:t>
              </a:r>
              <a:endParaRPr sz="2400"/>
            </a:p>
            <a:p>
              <a:pPr indent="-210181" lvl="1" marL="420363">
                <a:lnSpc>
                  <a:spcPts val="3736"/>
                </a:lnSpc>
                <a:buFont typeface="Arial"/>
                <a:buChar char="•"/>
              </a:pP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Sowmiya S</a:t>
              </a:r>
              <a:endParaRPr sz="2400"/>
            </a:p>
            <a:p>
              <a:pPr indent="-210181" lvl="1" marL="420363">
                <a:lnSpc>
                  <a:spcPts val="3736"/>
                </a:lnSpc>
                <a:buFont typeface="Arial"/>
                <a:buChar char="•"/>
              </a:pP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Srija R</a:t>
              </a:r>
              <a:endParaRPr sz="2400"/>
            </a:p>
            <a:p>
              <a:pPr indent="-210181" lvl="1" marL="420363">
                <a:lnSpc>
                  <a:spcPts val="3736"/>
                </a:lnSpc>
                <a:buFont typeface="Arial"/>
                <a:buChar char="•"/>
              </a:pP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Vihasini E</a:t>
              </a:r>
              <a:endParaRPr sz="2400"/>
            </a:p>
            <a:p>
              <a:pPr indent="-210181" lvl="1" marL="420363">
                <a:lnSpc>
                  <a:spcPts val="3736"/>
                </a:lnSpc>
                <a:buFont typeface="Arial"/>
                <a:buChar char="•"/>
              </a:pP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Sugeetha S</a:t>
              </a:r>
              <a:endParaRPr sz="2400"/>
            </a:p>
            <a:p>
              <a:pPr algn="l" indent="-210181" lvl="1" marL="420362">
                <a:lnSpc>
                  <a:spcPts val="3736"/>
                </a:lnSpc>
                <a:buFont typeface="Arial"/>
                <a:buChar char="•"/>
              </a:pP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V</a:t>
              </a: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a</a:t>
              </a: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r</a:t>
              </a: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s</a:t>
              </a: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h</a:t>
              </a: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i</a:t>
              </a: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n</a:t>
              </a: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i</a:t>
              </a: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 </a:t>
              </a:r>
              <a:r>
                <a:rPr sz="2000" lang="en-US">
                  <a:solidFill>
                    <a:srgbClr val="FFFFFF"/>
                  </a:solidFill>
                  <a:latin typeface="Poppins Bold"/>
                </a:rPr>
                <a:t>N</a:t>
              </a:r>
              <a:endParaRPr altLang="en-US" lang="zh-CN"/>
            </a:p>
          </p:txBody>
        </p:sp>
        <p:sp>
          <p:nvSpPr>
            <p:cNvPr id="1048590" name="TextBox 10"/>
            <p:cNvSpPr txBox="1"/>
            <p:nvPr/>
          </p:nvSpPr>
          <p:spPr>
            <a:xfrm rot="0">
              <a:off x="118010" y="-152400"/>
              <a:ext cx="10369844" cy="939969"/>
            </a:xfrm>
            <a:prstGeom prst="rect"/>
          </p:spPr>
          <p:txBody>
            <a:bodyPr anchor="t" bIns="0" lIns="0" rIns="0" rtlCol="0" tIns="0">
              <a:spAutoFit/>
            </a:bodyPr>
            <a:p>
              <a:pPr algn="l">
                <a:lnSpc>
                  <a:spcPts val="5551"/>
                </a:lnSpc>
              </a:pPr>
              <a:r>
                <a:rPr sz="3701" lang="en-US">
                  <a:solidFill>
                    <a:srgbClr val="FFFFFF"/>
                  </a:solidFill>
                  <a:latin typeface="Poppins Bold"/>
                </a:rPr>
                <a:t>Team Members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Freeform 2"/>
          <p:cNvSpPr/>
          <p:nvPr/>
        </p:nvSpPr>
        <p:spPr>
          <a:xfrm rot="0" flipH="0" flipV="0">
            <a:off x="0" y="0"/>
            <a:ext cx="18288000" cy="10287000"/>
          </a:xfrm>
          <a:custGeom>
            <a:avLst/>
            <a:ah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grpSp>
        <p:nvGrpSpPr>
          <p:cNvPr id="30" name="Group 3"/>
          <p:cNvGrpSpPr/>
          <p:nvPr/>
        </p:nvGrpSpPr>
        <p:grpSpPr>
          <a:xfrm rot="0">
            <a:off x="-34672" y="-34672"/>
            <a:ext cx="18357344" cy="10356344"/>
            <a:chOff x="0" y="0"/>
            <a:chExt cx="24476458" cy="13808458"/>
          </a:xfrm>
        </p:grpSpPr>
        <p:sp>
          <p:nvSpPr>
            <p:cNvPr id="1048598" name="Freeform 4"/>
            <p:cNvSpPr/>
            <p:nvPr/>
          </p:nvSpPr>
          <p:spPr>
            <a:xfrm rot="0" flipH="0" flipV="0">
              <a:off x="46228" y="46228"/>
              <a:ext cx="24384000" cy="13716000"/>
            </a:xfrm>
            <a:custGeom>
              <a:avLst/>
              <a:ah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74510"/>
              </a:srgbClr>
            </a:solidFill>
          </p:spPr>
        </p:sp>
        <p:sp>
          <p:nvSpPr>
            <p:cNvPr id="1048599" name="Freeform 5"/>
            <p:cNvSpPr/>
            <p:nvPr/>
          </p:nvSpPr>
          <p:spPr>
            <a:xfrm rot="0" flipH="0" flipV="0">
              <a:off x="0" y="0"/>
              <a:ext cx="24476456" cy="13808456"/>
            </a:xfrm>
            <a:custGeom>
              <a:avLst/>
              <a:ahLst/>
              <a:rect l="l" t="t" r="r" b="b"/>
              <a:pathLst>
                <a:path w="24476456" h="13808456">
                  <a:moveTo>
                    <a:pt x="46228" y="0"/>
                  </a:moveTo>
                  <a:lnTo>
                    <a:pt x="24430228" y="0"/>
                  </a:lnTo>
                  <a:cubicBezTo>
                    <a:pt x="24455755" y="0"/>
                    <a:pt x="24476456" y="20701"/>
                    <a:pt x="24476456" y="46228"/>
                  </a:cubicBezTo>
                  <a:lnTo>
                    <a:pt x="24476456" y="13762228"/>
                  </a:lnTo>
                  <a:cubicBezTo>
                    <a:pt x="24476456" y="13787755"/>
                    <a:pt x="24455755" y="13808456"/>
                    <a:pt x="24430228" y="13808456"/>
                  </a:cubicBezTo>
                  <a:lnTo>
                    <a:pt x="46228" y="13808456"/>
                  </a:lnTo>
                  <a:cubicBezTo>
                    <a:pt x="20701" y="13808456"/>
                    <a:pt x="0" y="13787755"/>
                    <a:pt x="0" y="13762228"/>
                  </a:cubicBezTo>
                  <a:lnTo>
                    <a:pt x="0" y="46228"/>
                  </a:lnTo>
                  <a:cubicBezTo>
                    <a:pt x="0" y="20701"/>
                    <a:pt x="20701" y="0"/>
                    <a:pt x="46228" y="0"/>
                  </a:cubicBezTo>
                  <a:moveTo>
                    <a:pt x="46228" y="92456"/>
                  </a:moveTo>
                  <a:lnTo>
                    <a:pt x="46228" y="46228"/>
                  </a:lnTo>
                  <a:lnTo>
                    <a:pt x="92456" y="46228"/>
                  </a:lnTo>
                  <a:lnTo>
                    <a:pt x="92456" y="13762228"/>
                  </a:lnTo>
                  <a:lnTo>
                    <a:pt x="46228" y="13762228"/>
                  </a:lnTo>
                  <a:lnTo>
                    <a:pt x="46228" y="13716000"/>
                  </a:lnTo>
                  <a:lnTo>
                    <a:pt x="24430228" y="13716000"/>
                  </a:lnTo>
                  <a:lnTo>
                    <a:pt x="24430228" y="13762228"/>
                  </a:lnTo>
                  <a:lnTo>
                    <a:pt x="24384000" y="13762228"/>
                  </a:lnTo>
                  <a:lnTo>
                    <a:pt x="24384000" y="46228"/>
                  </a:lnTo>
                  <a:lnTo>
                    <a:pt x="24430228" y="46228"/>
                  </a:lnTo>
                  <a:lnTo>
                    <a:pt x="24430228" y="92456"/>
                  </a:lnTo>
                  <a:lnTo>
                    <a:pt x="46228" y="92456"/>
                  </a:lnTo>
                  <a:close/>
                </a:path>
              </a:pathLst>
            </a:custGeom>
            <a:solidFill>
              <a:srgbClr val="262654"/>
            </a:solidFill>
          </p:spPr>
        </p:sp>
      </p:grpSp>
      <p:sp>
        <p:nvSpPr>
          <p:cNvPr id="1048600" name="TextBox 6"/>
          <p:cNvSpPr txBox="1"/>
          <p:nvPr/>
        </p:nvSpPr>
        <p:spPr>
          <a:xfrm rot="0">
            <a:off x="3442218" y="819150"/>
            <a:ext cx="5372025" cy="104152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8201"/>
              </a:lnSpc>
            </a:pPr>
            <a:r>
              <a:rPr sz="5467" lang="en-US">
                <a:solidFill>
                  <a:srgbClr val="FFFFFF"/>
                </a:solidFill>
                <a:latin typeface="Poppins Bold"/>
              </a:rPr>
              <a:t>Abstract</a:t>
            </a:r>
          </a:p>
        </p:txBody>
      </p:sp>
      <p:sp>
        <p:nvSpPr>
          <p:cNvPr id="1048601" name="Freeform 7"/>
          <p:cNvSpPr/>
          <p:nvPr/>
        </p:nvSpPr>
        <p:spPr>
          <a:xfrm rot="0" flipH="0" flipV="0">
            <a:off x="-4327715" y="6542790"/>
            <a:ext cx="9641780" cy="9629727"/>
          </a:xfrm>
          <a:custGeom>
            <a:avLst/>
            <a:ahLst/>
            <a:rect l="l" t="t" r="r" b="b"/>
            <a:pathLst>
              <a:path w="9641780" h="9629727">
                <a:moveTo>
                  <a:pt x="0" y="0"/>
                </a:moveTo>
                <a:lnTo>
                  <a:pt x="9641780" y="0"/>
                </a:lnTo>
                <a:lnTo>
                  <a:pt x="9641780" y="9629727"/>
                </a:lnTo>
                <a:lnTo>
                  <a:pt x="0" y="9629727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id="1048602" name="Freeform 8"/>
          <p:cNvSpPr/>
          <p:nvPr/>
        </p:nvSpPr>
        <p:spPr>
          <a:xfrm rot="0" flipH="0" flipV="0">
            <a:off x="8680892" y="-3786164"/>
            <a:ext cx="9641780" cy="9629727"/>
          </a:xfrm>
          <a:custGeom>
            <a:avLst/>
            <a:ahLst/>
            <a:rect l="l" t="t" r="r" b="b"/>
            <a:pathLst>
              <a:path w="9641780" h="9629727">
                <a:moveTo>
                  <a:pt x="0" y="0"/>
                </a:moveTo>
                <a:lnTo>
                  <a:pt x="9641780" y="0"/>
                </a:lnTo>
                <a:lnTo>
                  <a:pt x="9641780" y="9629728"/>
                </a:lnTo>
                <a:lnTo>
                  <a:pt x="0" y="9629728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>
              <a:alphaModFix amt="31999"/>
            </a:blip>
            <a:stretch>
              <a:fillRect l="0" t="0" r="0" b="0"/>
            </a:stretch>
          </a:blipFill>
        </p:spPr>
      </p:sp>
      <p:sp>
        <p:nvSpPr>
          <p:cNvPr id="1048603" name="TextBox 9"/>
          <p:cNvSpPr txBox="1"/>
          <p:nvPr/>
        </p:nvSpPr>
        <p:spPr>
          <a:xfrm rot="0">
            <a:off x="596925" y="2382731"/>
            <a:ext cx="11062610" cy="6005196"/>
          </a:xfrm>
          <a:prstGeom prst="rect"/>
        </p:spPr>
        <p:txBody>
          <a:bodyPr anchor="t" bIns="0" lIns="0" rIns="0" rtlCol="0" tIns="0">
            <a:spAutoFit/>
          </a:bodyPr>
          <a:p>
            <a:pPr algn="l" indent="-260957" lvl="1" marL="521915">
              <a:lnSpc>
                <a:spcPts val="4516"/>
              </a:lnSpc>
              <a:buFont typeface="Arial"/>
              <a:buChar char="•"/>
            </a:pPr>
            <a:r>
              <a:rPr sz="2353" lang="en-US">
                <a:solidFill>
                  <a:srgbClr val="D1D5DB"/>
                </a:solidFill>
                <a:latin typeface="Poppins Semi-Bold"/>
              </a:rPr>
              <a:t>This project centers on the revolutionary concept of serverless IoT data processing. </a:t>
            </a:r>
          </a:p>
          <a:p>
            <a:pPr algn="l" indent="-214906" lvl="1" marL="429812">
              <a:lnSpc>
                <a:spcPts val="3719"/>
              </a:lnSpc>
            </a:pPr>
          </a:p>
          <a:p>
            <a:pPr algn="l" indent="-260957" lvl="1" marL="521915">
              <a:lnSpc>
                <a:spcPts val="4516"/>
              </a:lnSpc>
              <a:buFont typeface="Arial"/>
              <a:buChar char="•"/>
            </a:pPr>
            <a:r>
              <a:rPr sz="2353" lang="en-US">
                <a:solidFill>
                  <a:srgbClr val="D1D5DB"/>
                </a:solidFill>
                <a:latin typeface="Poppins Semi-Bold"/>
              </a:rPr>
              <a:t>By eliminating traditional server infrastructure, we aim to boost efficiency, scalability, and cost-effectiveness in handling IoT-generated data.</a:t>
            </a:r>
          </a:p>
          <a:p>
            <a:pPr algn="l" indent="-214906" lvl="1" marL="429812">
              <a:lnSpc>
                <a:spcPts val="3719"/>
              </a:lnSpc>
            </a:pPr>
          </a:p>
          <a:p>
            <a:pPr algn="l" indent="-260957" lvl="1" marL="521915">
              <a:lnSpc>
                <a:spcPts val="4516"/>
              </a:lnSpc>
              <a:buFont typeface="Arial"/>
              <a:buChar char="•"/>
            </a:pPr>
            <a:r>
              <a:rPr sz="2353" lang="en-US">
                <a:solidFill>
                  <a:srgbClr val="D1D5DB"/>
                </a:solidFill>
                <a:latin typeface="Poppins Semi-Bold"/>
              </a:rPr>
              <a:t>Key objectives include developing a, </a:t>
            </a:r>
          </a:p>
          <a:p>
            <a:pPr algn="l" indent="-384935" lvl="2" marL="1154805">
              <a:lnSpc>
                <a:spcPts val="4516"/>
              </a:lnSpc>
              <a:buFont typeface="Arial"/>
              <a:buChar char="⚬"/>
            </a:pPr>
            <a:r>
              <a:rPr sz="2353" lang="en-US">
                <a:solidFill>
                  <a:srgbClr val="D1D5DB"/>
                </a:solidFill>
                <a:latin typeface="Poppins Semi-Bold"/>
              </a:rPr>
              <a:t>seamless data processing pipeline</a:t>
            </a:r>
          </a:p>
          <a:p>
            <a:pPr algn="l" indent="-384935" lvl="2" marL="1154805">
              <a:lnSpc>
                <a:spcPts val="4516"/>
              </a:lnSpc>
              <a:buFont typeface="Arial"/>
              <a:buChar char="⚬"/>
            </a:pPr>
            <a:r>
              <a:rPr sz="2353" lang="en-US">
                <a:solidFill>
                  <a:srgbClr val="D1D5DB"/>
                </a:solidFill>
                <a:latin typeface="Poppins Semi-Bold"/>
              </a:rPr>
              <a:t>enabling real-time analytics </a:t>
            </a:r>
          </a:p>
          <a:p>
            <a:pPr algn="l" indent="-384935" lvl="2" marL="1154805">
              <a:lnSpc>
                <a:spcPts val="4516"/>
              </a:lnSpc>
              <a:buFont typeface="Arial"/>
              <a:buChar char="⚬"/>
            </a:pPr>
            <a:r>
              <a:rPr sz="2353" lang="en-US">
                <a:solidFill>
                  <a:srgbClr val="D1D5DB"/>
                </a:solidFill>
                <a:latin typeface="Poppins Semi-Bold"/>
              </a:rPr>
              <a:t>ensuring scalability for dynamic workloads, and </a:t>
            </a:r>
          </a:p>
          <a:p>
            <a:pPr algn="l" indent="-384935" lvl="2" marL="1154805">
              <a:lnSpc>
                <a:spcPts val="4516"/>
              </a:lnSpc>
              <a:buFont typeface="Arial"/>
              <a:buChar char="⚬"/>
            </a:pPr>
            <a:r>
              <a:rPr sz="2353" lang="en-US">
                <a:solidFill>
                  <a:srgbClr val="D1D5DB"/>
                </a:solidFill>
                <a:latin typeface="Poppins Semi-Bold"/>
              </a:rPr>
              <a:t>prioritizing security measures.</a:t>
            </a:r>
          </a:p>
          <a:p>
            <a:pPr algn="l" indent="-317005" lvl="2" marL="951016">
              <a:lnSpc>
                <a:spcPts val="3719"/>
              </a:lnSpc>
            </a:pPr>
          </a:p>
        </p:txBody>
      </p:sp>
      <p:sp>
        <p:nvSpPr>
          <p:cNvPr id="1048604" name="Freeform 10"/>
          <p:cNvSpPr/>
          <p:nvPr/>
        </p:nvSpPr>
        <p:spPr>
          <a:xfrm rot="0" flipH="0" flipV="0">
            <a:off x="11430000" y="0"/>
            <a:ext cx="6858000" cy="10287000"/>
          </a:xfrm>
          <a:custGeom>
            <a:avLst/>
            <a:ah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Freeform 2"/>
          <p:cNvSpPr/>
          <p:nvPr/>
        </p:nvSpPr>
        <p:spPr>
          <a:xfrm rot="0" flipH="0" flipV="0">
            <a:off x="0" y="0"/>
            <a:ext cx="18288000" cy="10287000"/>
          </a:xfrm>
          <a:custGeom>
            <a:avLst/>
            <a:ah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grpSp>
        <p:nvGrpSpPr>
          <p:cNvPr id="34" name="Group 3"/>
          <p:cNvGrpSpPr/>
          <p:nvPr/>
        </p:nvGrpSpPr>
        <p:grpSpPr>
          <a:xfrm rot="0">
            <a:off x="-34672" y="-34672"/>
            <a:ext cx="18357344" cy="10356344"/>
            <a:chOff x="0" y="0"/>
            <a:chExt cx="24476458" cy="13808458"/>
          </a:xfrm>
        </p:grpSpPr>
        <p:sp>
          <p:nvSpPr>
            <p:cNvPr id="1048612" name="Freeform 4"/>
            <p:cNvSpPr/>
            <p:nvPr/>
          </p:nvSpPr>
          <p:spPr>
            <a:xfrm rot="0" flipH="0" flipV="0">
              <a:off x="46228" y="46228"/>
              <a:ext cx="24384000" cy="13716000"/>
            </a:xfrm>
            <a:custGeom>
              <a:avLst/>
              <a:ah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74510"/>
              </a:srgbClr>
            </a:solidFill>
          </p:spPr>
        </p:sp>
        <p:sp>
          <p:nvSpPr>
            <p:cNvPr id="1048613" name="Freeform 5"/>
            <p:cNvSpPr/>
            <p:nvPr/>
          </p:nvSpPr>
          <p:spPr>
            <a:xfrm rot="0" flipH="0" flipV="0">
              <a:off x="0" y="0"/>
              <a:ext cx="24476456" cy="13808456"/>
            </a:xfrm>
            <a:custGeom>
              <a:avLst/>
              <a:ahLst/>
              <a:rect l="l" t="t" r="r" b="b"/>
              <a:pathLst>
                <a:path w="24476456" h="13808456">
                  <a:moveTo>
                    <a:pt x="46228" y="0"/>
                  </a:moveTo>
                  <a:lnTo>
                    <a:pt x="24430228" y="0"/>
                  </a:lnTo>
                  <a:cubicBezTo>
                    <a:pt x="24455755" y="0"/>
                    <a:pt x="24476456" y="20701"/>
                    <a:pt x="24476456" y="46228"/>
                  </a:cubicBezTo>
                  <a:lnTo>
                    <a:pt x="24476456" y="13762228"/>
                  </a:lnTo>
                  <a:cubicBezTo>
                    <a:pt x="24476456" y="13787755"/>
                    <a:pt x="24455755" y="13808456"/>
                    <a:pt x="24430228" y="13808456"/>
                  </a:cubicBezTo>
                  <a:lnTo>
                    <a:pt x="46228" y="13808456"/>
                  </a:lnTo>
                  <a:cubicBezTo>
                    <a:pt x="20701" y="13808456"/>
                    <a:pt x="0" y="13787755"/>
                    <a:pt x="0" y="13762228"/>
                  </a:cubicBezTo>
                  <a:lnTo>
                    <a:pt x="0" y="46228"/>
                  </a:lnTo>
                  <a:cubicBezTo>
                    <a:pt x="0" y="20701"/>
                    <a:pt x="20701" y="0"/>
                    <a:pt x="46228" y="0"/>
                  </a:cubicBezTo>
                  <a:moveTo>
                    <a:pt x="46228" y="92456"/>
                  </a:moveTo>
                  <a:lnTo>
                    <a:pt x="46228" y="46228"/>
                  </a:lnTo>
                  <a:lnTo>
                    <a:pt x="92456" y="46228"/>
                  </a:lnTo>
                  <a:lnTo>
                    <a:pt x="92456" y="13762228"/>
                  </a:lnTo>
                  <a:lnTo>
                    <a:pt x="46228" y="13762228"/>
                  </a:lnTo>
                  <a:lnTo>
                    <a:pt x="46228" y="13716000"/>
                  </a:lnTo>
                  <a:lnTo>
                    <a:pt x="24430228" y="13716000"/>
                  </a:lnTo>
                  <a:lnTo>
                    <a:pt x="24430228" y="13762228"/>
                  </a:lnTo>
                  <a:lnTo>
                    <a:pt x="24384000" y="13762228"/>
                  </a:lnTo>
                  <a:lnTo>
                    <a:pt x="24384000" y="46228"/>
                  </a:lnTo>
                  <a:lnTo>
                    <a:pt x="24430228" y="46228"/>
                  </a:lnTo>
                  <a:lnTo>
                    <a:pt x="24430228" y="92456"/>
                  </a:lnTo>
                  <a:lnTo>
                    <a:pt x="46228" y="92456"/>
                  </a:lnTo>
                  <a:close/>
                </a:path>
              </a:pathLst>
            </a:custGeom>
            <a:solidFill>
              <a:srgbClr val="262654"/>
            </a:solidFill>
          </p:spPr>
        </p:sp>
      </p:grpSp>
      <p:sp>
        <p:nvSpPr>
          <p:cNvPr id="1048614" name="TextBox 6"/>
          <p:cNvSpPr txBox="1"/>
          <p:nvPr/>
        </p:nvSpPr>
        <p:spPr>
          <a:xfrm rot="0">
            <a:off x="2622519" y="8265938"/>
            <a:ext cx="1987275" cy="56362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438"/>
              </a:lnSpc>
            </a:pPr>
            <a:r>
              <a:rPr sz="2312" lang="en-US">
                <a:solidFill>
                  <a:srgbClr val="FFFFFF"/>
                </a:solidFill>
                <a:latin typeface="Poppins Bold"/>
              </a:rPr>
              <a:t>Scalability</a:t>
            </a:r>
          </a:p>
        </p:txBody>
      </p:sp>
      <p:sp>
        <p:nvSpPr>
          <p:cNvPr id="1048615" name="Freeform 7"/>
          <p:cNvSpPr/>
          <p:nvPr/>
        </p:nvSpPr>
        <p:spPr>
          <a:xfrm rot="0" flipH="0" flipV="0">
            <a:off x="0" y="0"/>
            <a:ext cx="18288000" cy="3471862"/>
          </a:xfrm>
          <a:custGeom>
            <a:avLst/>
            <a:ahLst/>
            <a:rect l="l" t="t" r="r" b="b"/>
            <a:pathLst>
              <a:path w="18288000" h="3471862">
                <a:moveTo>
                  <a:pt x="0" y="0"/>
                </a:moveTo>
                <a:lnTo>
                  <a:pt x="18288000" y="0"/>
                </a:lnTo>
                <a:lnTo>
                  <a:pt x="18288000" y="3471862"/>
                </a:lnTo>
                <a:lnTo>
                  <a:pt x="0" y="3471862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-137"/>
            </a:stretch>
          </a:blipFill>
        </p:spPr>
      </p:sp>
      <p:sp>
        <p:nvSpPr>
          <p:cNvPr id="1048616" name="Freeform 8"/>
          <p:cNvSpPr/>
          <p:nvPr/>
        </p:nvSpPr>
        <p:spPr>
          <a:xfrm rot="0" flipH="0" flipV="0">
            <a:off x="-2325637" y="6408670"/>
            <a:ext cx="5505900" cy="3223454"/>
          </a:xfrm>
          <a:custGeom>
            <a:avLst/>
            <a:ahLst/>
            <a:rect l="l" t="t" r="r" b="b"/>
            <a:pathLst>
              <a:path w="5505900" h="3223454">
                <a:moveTo>
                  <a:pt x="0" y="0"/>
                </a:moveTo>
                <a:lnTo>
                  <a:pt x="5505900" y="0"/>
                </a:lnTo>
                <a:lnTo>
                  <a:pt x="5505900" y="3223454"/>
                </a:lnTo>
                <a:lnTo>
                  <a:pt x="0" y="3223454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3">
              <a:alphaModFix amt="6999"/>
            </a:blip>
            <a:stretch>
              <a:fillRect l="0" t="0" r="0" b="0"/>
            </a:stretch>
          </a:blipFill>
        </p:spPr>
      </p:sp>
      <p:sp>
        <p:nvSpPr>
          <p:cNvPr id="1048617" name="Freeform 9"/>
          <p:cNvSpPr/>
          <p:nvPr/>
        </p:nvSpPr>
        <p:spPr>
          <a:xfrm rot="0" flipH="0" flipV="0">
            <a:off x="2622519" y="6131228"/>
            <a:ext cx="1604192" cy="1889169"/>
          </a:xfrm>
          <a:custGeom>
            <a:avLst/>
            <a:ahLst/>
            <a:rect l="l" t="t" r="r" b="b"/>
            <a:pathLst>
              <a:path w="1604192" h="1889169">
                <a:moveTo>
                  <a:pt x="0" y="0"/>
                </a:moveTo>
                <a:lnTo>
                  <a:pt x="1604192" y="0"/>
                </a:lnTo>
                <a:lnTo>
                  <a:pt x="1604192" y="1889169"/>
                </a:lnTo>
                <a:lnTo>
                  <a:pt x="0" y="188916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4"/>
            <a:stretch>
              <a:fillRect l="0" t="0" r="0" b="0"/>
            </a:stretch>
          </a:blipFill>
        </p:spPr>
      </p:sp>
      <p:sp>
        <p:nvSpPr>
          <p:cNvPr id="1048618" name="Freeform 10"/>
          <p:cNvSpPr/>
          <p:nvPr/>
        </p:nvSpPr>
        <p:spPr>
          <a:xfrm rot="0" flipH="0" flipV="0">
            <a:off x="6470103" y="6131228"/>
            <a:ext cx="1889169" cy="1889169"/>
          </a:xfrm>
          <a:custGeom>
            <a:avLst/>
            <a:ahLst/>
            <a:rect l="l" t="t" r="r" b="b"/>
            <a:pathLst>
              <a:path w="1889169" h="1889169">
                <a:moveTo>
                  <a:pt x="0" y="0"/>
                </a:moveTo>
                <a:lnTo>
                  <a:pt x="1889169" y="0"/>
                </a:lnTo>
                <a:lnTo>
                  <a:pt x="1889169" y="1889169"/>
                </a:lnTo>
                <a:lnTo>
                  <a:pt x="0" y="188916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5"/>
            <a:stretch>
              <a:fillRect l="0" t="0" r="0" b="0"/>
            </a:stretch>
          </a:blipFill>
        </p:spPr>
      </p:sp>
      <p:sp>
        <p:nvSpPr>
          <p:cNvPr id="1048619" name="Freeform 11"/>
          <p:cNvSpPr/>
          <p:nvPr/>
        </p:nvSpPr>
        <p:spPr>
          <a:xfrm rot="0" flipH="0" flipV="0">
            <a:off x="10607172" y="6131228"/>
            <a:ext cx="1653269" cy="1965253"/>
          </a:xfrm>
          <a:custGeom>
            <a:avLst/>
            <a:ahLst/>
            <a:rect l="l" t="t" r="r" b="b"/>
            <a:pathLst>
              <a:path w="1653269" h="1965253">
                <a:moveTo>
                  <a:pt x="0" y="0"/>
                </a:moveTo>
                <a:lnTo>
                  <a:pt x="1653269" y="0"/>
                </a:lnTo>
                <a:lnTo>
                  <a:pt x="1653269" y="1965253"/>
                </a:lnTo>
                <a:lnTo>
                  <a:pt x="0" y="1965253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6"/>
            <a:stretch>
              <a:fillRect l="0" t="0" r="0" b="0"/>
            </a:stretch>
          </a:blipFill>
        </p:spPr>
      </p:sp>
      <p:sp>
        <p:nvSpPr>
          <p:cNvPr id="1048620" name="Freeform 12"/>
          <p:cNvSpPr/>
          <p:nvPr/>
        </p:nvSpPr>
        <p:spPr>
          <a:xfrm rot="0" flipH="0" flipV="0">
            <a:off x="14176785" y="6055004"/>
            <a:ext cx="1965393" cy="1965393"/>
          </a:xfrm>
          <a:custGeom>
            <a:avLst/>
            <a:ahLst/>
            <a:rect l="l" t="t" r="r" b="b"/>
            <a:pathLst>
              <a:path w="1965393" h="1965393">
                <a:moveTo>
                  <a:pt x="0" y="0"/>
                </a:moveTo>
                <a:lnTo>
                  <a:pt x="1965393" y="0"/>
                </a:lnTo>
                <a:lnTo>
                  <a:pt x="1965393" y="1965393"/>
                </a:lnTo>
                <a:lnTo>
                  <a:pt x="0" y="1965393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7"/>
            <a:stretch>
              <a:fillRect l="0" t="0" r="0" b="0"/>
            </a:stretch>
          </a:blipFill>
        </p:spPr>
      </p:sp>
      <p:sp>
        <p:nvSpPr>
          <p:cNvPr id="1048621" name="TextBox 13"/>
          <p:cNvSpPr txBox="1"/>
          <p:nvPr/>
        </p:nvSpPr>
        <p:spPr>
          <a:xfrm rot="0">
            <a:off x="2218995" y="3792056"/>
            <a:ext cx="9544650" cy="1041527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8201"/>
              </a:lnSpc>
            </a:pPr>
            <a:r>
              <a:rPr sz="5467" lang="en-US">
                <a:solidFill>
                  <a:srgbClr val="FFFFFF"/>
                </a:solidFill>
                <a:latin typeface="Poppins Bold"/>
              </a:rPr>
              <a:t>Problem Statement</a:t>
            </a:r>
          </a:p>
        </p:txBody>
      </p:sp>
      <p:sp>
        <p:nvSpPr>
          <p:cNvPr id="1048622" name="TextBox 14"/>
          <p:cNvSpPr txBox="1"/>
          <p:nvPr/>
        </p:nvSpPr>
        <p:spPr>
          <a:xfrm rot="0">
            <a:off x="5997675" y="8265938"/>
            <a:ext cx="2834025" cy="56362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438"/>
              </a:lnSpc>
            </a:pPr>
            <a:r>
              <a:rPr sz="2312" lang="en-US">
                <a:solidFill>
                  <a:srgbClr val="FFFFFF"/>
                </a:solidFill>
                <a:latin typeface="Poppins Bold"/>
              </a:rPr>
              <a:t>Over-complexity</a:t>
            </a:r>
          </a:p>
        </p:txBody>
      </p:sp>
      <p:sp>
        <p:nvSpPr>
          <p:cNvPr id="1048623" name="TextBox 15"/>
          <p:cNvSpPr txBox="1"/>
          <p:nvPr/>
        </p:nvSpPr>
        <p:spPr>
          <a:xfrm rot="0">
            <a:off x="14443362" y="8265938"/>
            <a:ext cx="1987275" cy="56362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438"/>
              </a:lnSpc>
            </a:pPr>
            <a:r>
              <a:rPr sz="2312" lang="en-US">
                <a:solidFill>
                  <a:srgbClr val="FFFFFF"/>
                </a:solidFill>
                <a:latin typeface="Poppins Bold"/>
              </a:rPr>
              <a:t>Latency</a:t>
            </a:r>
          </a:p>
        </p:txBody>
      </p:sp>
      <p:sp>
        <p:nvSpPr>
          <p:cNvPr id="1048624" name="TextBox 16"/>
          <p:cNvSpPr txBox="1"/>
          <p:nvPr/>
        </p:nvSpPr>
        <p:spPr>
          <a:xfrm rot="0">
            <a:off x="10978800" y="8265938"/>
            <a:ext cx="1987275" cy="56362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438"/>
              </a:lnSpc>
            </a:pPr>
            <a:r>
              <a:rPr sz="2312" lang="en-US">
                <a:solidFill>
                  <a:srgbClr val="FFFFFF"/>
                </a:solidFill>
                <a:latin typeface="Poppins Bold"/>
              </a:rPr>
              <a:t>Costs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Freeform 2"/>
          <p:cNvSpPr/>
          <p:nvPr/>
        </p:nvSpPr>
        <p:spPr>
          <a:xfrm rot="0" flipH="0" flipV="0">
            <a:off x="0" y="0"/>
            <a:ext cx="18288000" cy="10287000"/>
          </a:xfrm>
          <a:custGeom>
            <a:avLst/>
            <a:ah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grpSp>
        <p:nvGrpSpPr>
          <p:cNvPr id="38" name="Group 3"/>
          <p:cNvGrpSpPr/>
          <p:nvPr/>
        </p:nvGrpSpPr>
        <p:grpSpPr>
          <a:xfrm rot="0">
            <a:off x="-34672" y="-34672"/>
            <a:ext cx="18357344" cy="10356344"/>
            <a:chOff x="0" y="0"/>
            <a:chExt cx="24476458" cy="13808458"/>
          </a:xfrm>
        </p:grpSpPr>
        <p:sp>
          <p:nvSpPr>
            <p:cNvPr id="1048632" name="Freeform 4"/>
            <p:cNvSpPr/>
            <p:nvPr/>
          </p:nvSpPr>
          <p:spPr>
            <a:xfrm rot="0" flipH="0" flipV="0">
              <a:off x="46228" y="46228"/>
              <a:ext cx="24384000" cy="13716000"/>
            </a:xfrm>
            <a:custGeom>
              <a:avLst/>
              <a:ah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74510"/>
              </a:srgbClr>
            </a:solidFill>
          </p:spPr>
        </p:sp>
        <p:sp>
          <p:nvSpPr>
            <p:cNvPr id="1048633" name="Freeform 5"/>
            <p:cNvSpPr/>
            <p:nvPr/>
          </p:nvSpPr>
          <p:spPr>
            <a:xfrm rot="0" flipH="0" flipV="0">
              <a:off x="0" y="0"/>
              <a:ext cx="24476456" cy="13808456"/>
            </a:xfrm>
            <a:custGeom>
              <a:avLst/>
              <a:ahLst/>
              <a:rect l="l" t="t" r="r" b="b"/>
              <a:pathLst>
                <a:path w="24476456" h="13808456">
                  <a:moveTo>
                    <a:pt x="46228" y="0"/>
                  </a:moveTo>
                  <a:lnTo>
                    <a:pt x="24430228" y="0"/>
                  </a:lnTo>
                  <a:cubicBezTo>
                    <a:pt x="24455755" y="0"/>
                    <a:pt x="24476456" y="20701"/>
                    <a:pt x="24476456" y="46228"/>
                  </a:cubicBezTo>
                  <a:lnTo>
                    <a:pt x="24476456" y="13762228"/>
                  </a:lnTo>
                  <a:cubicBezTo>
                    <a:pt x="24476456" y="13787755"/>
                    <a:pt x="24455755" y="13808456"/>
                    <a:pt x="24430228" y="13808456"/>
                  </a:cubicBezTo>
                  <a:lnTo>
                    <a:pt x="46228" y="13808456"/>
                  </a:lnTo>
                  <a:cubicBezTo>
                    <a:pt x="20701" y="13808456"/>
                    <a:pt x="0" y="13787755"/>
                    <a:pt x="0" y="13762228"/>
                  </a:cubicBezTo>
                  <a:lnTo>
                    <a:pt x="0" y="46228"/>
                  </a:lnTo>
                  <a:cubicBezTo>
                    <a:pt x="0" y="20701"/>
                    <a:pt x="20701" y="0"/>
                    <a:pt x="46228" y="0"/>
                  </a:cubicBezTo>
                  <a:moveTo>
                    <a:pt x="46228" y="92456"/>
                  </a:moveTo>
                  <a:lnTo>
                    <a:pt x="46228" y="46228"/>
                  </a:lnTo>
                  <a:lnTo>
                    <a:pt x="92456" y="46228"/>
                  </a:lnTo>
                  <a:lnTo>
                    <a:pt x="92456" y="13762228"/>
                  </a:lnTo>
                  <a:lnTo>
                    <a:pt x="46228" y="13762228"/>
                  </a:lnTo>
                  <a:lnTo>
                    <a:pt x="46228" y="13716000"/>
                  </a:lnTo>
                  <a:lnTo>
                    <a:pt x="24430228" y="13716000"/>
                  </a:lnTo>
                  <a:lnTo>
                    <a:pt x="24430228" y="13762228"/>
                  </a:lnTo>
                  <a:lnTo>
                    <a:pt x="24384000" y="13762228"/>
                  </a:lnTo>
                  <a:lnTo>
                    <a:pt x="24384000" y="46228"/>
                  </a:lnTo>
                  <a:lnTo>
                    <a:pt x="24430228" y="46228"/>
                  </a:lnTo>
                  <a:lnTo>
                    <a:pt x="24430228" y="92456"/>
                  </a:lnTo>
                  <a:lnTo>
                    <a:pt x="46228" y="92456"/>
                  </a:lnTo>
                  <a:close/>
                </a:path>
              </a:pathLst>
            </a:custGeom>
            <a:solidFill>
              <a:srgbClr val="262654"/>
            </a:solidFill>
          </p:spPr>
        </p:sp>
      </p:grpSp>
      <p:sp>
        <p:nvSpPr>
          <p:cNvPr id="1048634" name="TextBox 6"/>
          <p:cNvSpPr txBox="1"/>
          <p:nvPr/>
        </p:nvSpPr>
        <p:spPr>
          <a:xfrm rot="0">
            <a:off x="433675" y="410494"/>
            <a:ext cx="10040025" cy="1017777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8014"/>
              </a:lnSpc>
            </a:pPr>
            <a:r>
              <a:rPr sz="5342" lang="en-US">
                <a:solidFill>
                  <a:srgbClr val="FFFFFF"/>
                </a:solidFill>
                <a:latin typeface="Poppins Bold"/>
              </a:rPr>
              <a:t>Coding: Embedded Systems</a:t>
            </a:r>
          </a:p>
        </p:txBody>
      </p:sp>
      <p:sp>
        <p:nvSpPr>
          <p:cNvPr id="1048635" name="TextBox 7"/>
          <p:cNvSpPr txBox="1"/>
          <p:nvPr/>
        </p:nvSpPr>
        <p:spPr>
          <a:xfrm rot="0">
            <a:off x="433675" y="1620696"/>
            <a:ext cx="15499275" cy="53314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 Bold"/>
              </a:rPr>
              <a:t>Below is the pseudo code responsible for embedding the smart home devices and initializing basic commands to start analysing the environment.</a:t>
            </a:r>
          </a:p>
        </p:txBody>
      </p:sp>
      <p:sp>
        <p:nvSpPr>
          <p:cNvPr id="1048636" name="TextBox 8"/>
          <p:cNvSpPr txBox="1"/>
          <p:nvPr/>
        </p:nvSpPr>
        <p:spPr>
          <a:xfrm rot="0">
            <a:off x="433675" y="3684581"/>
            <a:ext cx="7032150" cy="6382004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3718"/>
              </a:lnSpc>
            </a:pPr>
            <a:r>
              <a:rPr sz="1937" lang="en-US">
                <a:solidFill>
                  <a:srgbClr val="FFFFFF"/>
                </a:solidFill>
                <a:latin typeface="Poppins"/>
              </a:rPr>
              <a:t>// Pseudo-Code for IoT Device Embedded Programming</a:t>
            </a:r>
          </a:p>
          <a:p>
            <a:pPr algn="l">
              <a:lnSpc>
                <a:spcPts val="3718"/>
              </a:lnSpc>
            </a:pPr>
            <a:r>
              <a:rPr sz="1937" lang="en-US">
                <a:solidFill>
                  <a:srgbClr val="FFFFFF"/>
                </a:solidFill>
                <a:latin typeface="Poppins"/>
              </a:rPr>
              <a:t>initializeHardware();</a:t>
            </a:r>
          </a:p>
          <a:p>
            <a:pPr algn="l">
              <a:lnSpc>
                <a:spcPts val="3358"/>
              </a:lnSpc>
            </a:pPr>
          </a:p>
          <a:p>
            <a:pPr algn="l">
              <a:lnSpc>
                <a:spcPts val="3718"/>
              </a:lnSpc>
            </a:pPr>
            <a:r>
              <a:rPr sz="1937" lang="en-US">
                <a:solidFill>
                  <a:srgbClr val="FFFFFF"/>
                </a:solidFill>
                <a:latin typeface="Poppins"/>
              </a:rPr>
              <a:t>while (true) {</a:t>
            </a:r>
          </a:p>
          <a:p>
            <a:pPr algn="l">
              <a:lnSpc>
                <a:spcPts val="3718"/>
              </a:lnSpc>
            </a:pPr>
            <a:r>
              <a:rPr sz="1937" lang="en-US">
                <a:solidFill>
                  <a:srgbClr val="FFFFFF"/>
                </a:solidFill>
                <a:latin typeface="Poppins"/>
              </a:rPr>
              <a:t>    // Read data from sensors</a:t>
            </a:r>
          </a:p>
          <a:p>
            <a:pPr algn="l">
              <a:lnSpc>
                <a:spcPts val="3718"/>
              </a:lnSpc>
            </a:pPr>
            <a:r>
              <a:rPr sz="1937" lang="en-US">
                <a:solidFill>
                  <a:srgbClr val="FFFFFF"/>
                </a:solidFill>
                <a:latin typeface="Poppins"/>
              </a:rPr>
              <a:t>    sensorData = readSensors();</a:t>
            </a:r>
          </a:p>
          <a:p>
            <a:pPr algn="l">
              <a:lnSpc>
                <a:spcPts val="3358"/>
              </a:lnSpc>
            </a:pPr>
          </a:p>
          <a:p>
            <a:pPr algn="l">
              <a:lnSpc>
                <a:spcPts val="3718"/>
              </a:lnSpc>
            </a:pPr>
            <a:r>
              <a:rPr sz="1937" lang="en-US">
                <a:solidFill>
                  <a:srgbClr val="FFFFFF"/>
                </a:solidFill>
                <a:latin typeface="Poppins"/>
              </a:rPr>
              <a:t>    // Preprocess data</a:t>
            </a:r>
          </a:p>
          <a:p>
            <a:pPr algn="l">
              <a:lnSpc>
                <a:spcPts val="3718"/>
              </a:lnSpc>
            </a:pPr>
            <a:r>
              <a:rPr sz="1937" lang="en-US">
                <a:solidFill>
                  <a:srgbClr val="FFFFFF"/>
                </a:solidFill>
                <a:latin typeface="Poppins"/>
              </a:rPr>
              <a:t>    processedData = preprocessData(sensorData);</a:t>
            </a:r>
          </a:p>
          <a:p>
            <a:pPr algn="l">
              <a:lnSpc>
                <a:spcPts val="3358"/>
              </a:lnSpc>
            </a:pPr>
          </a:p>
          <a:p>
            <a:pPr algn="l">
              <a:lnSpc>
                <a:spcPts val="3718"/>
              </a:lnSpc>
            </a:pPr>
            <a:r>
              <a:rPr sz="1937" lang="en-US">
                <a:solidFill>
                  <a:srgbClr val="FFFFFF"/>
                </a:solidFill>
                <a:latin typeface="Poppins"/>
              </a:rPr>
              <a:t>    // Connect to the cloud</a:t>
            </a:r>
          </a:p>
          <a:p>
            <a:pPr algn="l">
              <a:lnSpc>
                <a:spcPts val="3718"/>
              </a:lnSpc>
            </a:pPr>
            <a:r>
              <a:rPr sz="1937" lang="en-US">
                <a:solidFill>
                  <a:srgbClr val="FFFFFF"/>
                </a:solidFill>
                <a:latin typeface="Poppins"/>
              </a:rPr>
              <a:t>    cloudConnection = establishCloudConnection();}</a:t>
            </a:r>
          </a:p>
          <a:p>
            <a:pPr algn="l">
              <a:lnSpc>
                <a:spcPts val="3358"/>
              </a:lnSpc>
            </a:pPr>
          </a:p>
          <a:p>
            <a:pPr algn="l">
              <a:lnSpc>
                <a:spcPts val="3358"/>
              </a:lnSpc>
            </a:pPr>
          </a:p>
        </p:txBody>
      </p:sp>
      <p:sp>
        <p:nvSpPr>
          <p:cNvPr id="1048637" name="TextBox 9"/>
          <p:cNvSpPr txBox="1"/>
          <p:nvPr/>
        </p:nvSpPr>
        <p:spPr>
          <a:xfrm rot="0">
            <a:off x="8861925" y="3675056"/>
            <a:ext cx="11361727" cy="3019298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3810"/>
              </a:lnSpc>
            </a:pPr>
            <a:r>
              <a:rPr sz="1985" lang="en-US">
                <a:solidFill>
                  <a:srgbClr val="FFFFFF"/>
                </a:solidFill>
                <a:latin typeface="Poppins"/>
              </a:rPr>
              <a:t>//  Send data to the cloud</a:t>
            </a:r>
          </a:p>
          <a:p>
            <a:pPr algn="l">
              <a:lnSpc>
                <a:spcPts val="3810"/>
              </a:lnSpc>
            </a:pPr>
            <a:r>
              <a:rPr sz="1985" lang="en-US">
                <a:solidFill>
                  <a:srgbClr val="FFFFFF"/>
                </a:solidFill>
                <a:latin typeface="Poppins"/>
              </a:rPr>
              <a:t>    sendToCloud(cloudConnection, processedData);</a:t>
            </a:r>
          </a:p>
          <a:p>
            <a:pPr algn="l">
              <a:lnSpc>
                <a:spcPts val="4267"/>
              </a:lnSpc>
            </a:pPr>
          </a:p>
          <a:p>
            <a:pPr algn="l">
              <a:lnSpc>
                <a:spcPts val="3810"/>
              </a:lnSpc>
            </a:pPr>
            <a:r>
              <a:rPr sz="1985" lang="en-US">
                <a:solidFill>
                  <a:srgbClr val="FFFFFF"/>
                </a:solidFill>
                <a:latin typeface="Poppins"/>
              </a:rPr>
              <a:t>    // Sleep for a specified interval</a:t>
            </a:r>
          </a:p>
          <a:p>
            <a:pPr algn="l">
              <a:lnSpc>
                <a:spcPts val="3810"/>
              </a:lnSpc>
            </a:pPr>
            <a:r>
              <a:rPr sz="1985" lang="en-US">
                <a:solidFill>
                  <a:srgbClr val="FFFFFF"/>
                </a:solidFill>
                <a:latin typeface="Poppins"/>
              </a:rPr>
              <a:t>    sleep(INTERVAL);</a:t>
            </a:r>
          </a:p>
          <a:p>
            <a:pPr algn="l">
              <a:lnSpc>
                <a:spcPts val="4267"/>
              </a:lnSpc>
            </a:pPr>
          </a:p>
        </p:txBody>
      </p:sp>
      <p:sp>
        <p:nvSpPr>
          <p:cNvPr id="1048638" name="Freeform 10"/>
          <p:cNvSpPr/>
          <p:nvPr/>
        </p:nvSpPr>
        <p:spPr>
          <a:xfrm rot="0" flipH="0" flipV="0">
            <a:off x="13467110" y="4034093"/>
            <a:ext cx="9641780" cy="9629727"/>
          </a:xfrm>
          <a:custGeom>
            <a:avLst/>
            <a:ahLst/>
            <a:rect l="l" t="t" r="r" b="b"/>
            <a:pathLst>
              <a:path w="9641780" h="9629727">
                <a:moveTo>
                  <a:pt x="0" y="0"/>
                </a:moveTo>
                <a:lnTo>
                  <a:pt x="9641780" y="0"/>
                </a:lnTo>
                <a:lnTo>
                  <a:pt x="9641780" y="9629727"/>
                </a:lnTo>
                <a:lnTo>
                  <a:pt x="0" y="9629727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>
              <a:alphaModFix amt="31999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Freeform 2"/>
          <p:cNvSpPr/>
          <p:nvPr/>
        </p:nvSpPr>
        <p:spPr>
          <a:xfrm rot="0" flipH="0" flipV="0">
            <a:off x="0" y="0"/>
            <a:ext cx="18288000" cy="10287000"/>
          </a:xfrm>
          <a:custGeom>
            <a:avLst/>
            <a:ah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grpSp>
        <p:nvGrpSpPr>
          <p:cNvPr id="42" name="Group 3"/>
          <p:cNvGrpSpPr/>
          <p:nvPr/>
        </p:nvGrpSpPr>
        <p:grpSpPr>
          <a:xfrm rot="0">
            <a:off x="-34672" y="-34672"/>
            <a:ext cx="18357344" cy="10356344"/>
            <a:chOff x="0" y="0"/>
            <a:chExt cx="24476458" cy="13808458"/>
          </a:xfrm>
        </p:grpSpPr>
        <p:sp>
          <p:nvSpPr>
            <p:cNvPr id="1048646" name="Freeform 4"/>
            <p:cNvSpPr/>
            <p:nvPr/>
          </p:nvSpPr>
          <p:spPr>
            <a:xfrm rot="0" flipH="0" flipV="0">
              <a:off x="46228" y="46228"/>
              <a:ext cx="24384000" cy="13716000"/>
            </a:xfrm>
            <a:custGeom>
              <a:avLst/>
              <a:ah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74510"/>
              </a:srgbClr>
            </a:solidFill>
          </p:spPr>
        </p:sp>
        <p:sp>
          <p:nvSpPr>
            <p:cNvPr id="1048647" name="Freeform 5"/>
            <p:cNvSpPr/>
            <p:nvPr/>
          </p:nvSpPr>
          <p:spPr>
            <a:xfrm rot="0" flipH="0" flipV="0">
              <a:off x="0" y="0"/>
              <a:ext cx="24476456" cy="13808456"/>
            </a:xfrm>
            <a:custGeom>
              <a:avLst/>
              <a:ahLst/>
              <a:rect l="l" t="t" r="r" b="b"/>
              <a:pathLst>
                <a:path w="24476456" h="13808456">
                  <a:moveTo>
                    <a:pt x="46228" y="0"/>
                  </a:moveTo>
                  <a:lnTo>
                    <a:pt x="24430228" y="0"/>
                  </a:lnTo>
                  <a:cubicBezTo>
                    <a:pt x="24455755" y="0"/>
                    <a:pt x="24476456" y="20701"/>
                    <a:pt x="24476456" y="46228"/>
                  </a:cubicBezTo>
                  <a:lnTo>
                    <a:pt x="24476456" y="13762228"/>
                  </a:lnTo>
                  <a:cubicBezTo>
                    <a:pt x="24476456" y="13787755"/>
                    <a:pt x="24455755" y="13808456"/>
                    <a:pt x="24430228" y="13808456"/>
                  </a:cubicBezTo>
                  <a:lnTo>
                    <a:pt x="46228" y="13808456"/>
                  </a:lnTo>
                  <a:cubicBezTo>
                    <a:pt x="20701" y="13808456"/>
                    <a:pt x="0" y="13787755"/>
                    <a:pt x="0" y="13762228"/>
                  </a:cubicBezTo>
                  <a:lnTo>
                    <a:pt x="0" y="46228"/>
                  </a:lnTo>
                  <a:cubicBezTo>
                    <a:pt x="0" y="20701"/>
                    <a:pt x="20701" y="0"/>
                    <a:pt x="46228" y="0"/>
                  </a:cubicBezTo>
                  <a:moveTo>
                    <a:pt x="46228" y="92456"/>
                  </a:moveTo>
                  <a:lnTo>
                    <a:pt x="46228" y="46228"/>
                  </a:lnTo>
                  <a:lnTo>
                    <a:pt x="92456" y="46228"/>
                  </a:lnTo>
                  <a:lnTo>
                    <a:pt x="92456" y="13762228"/>
                  </a:lnTo>
                  <a:lnTo>
                    <a:pt x="46228" y="13762228"/>
                  </a:lnTo>
                  <a:lnTo>
                    <a:pt x="46228" y="13716000"/>
                  </a:lnTo>
                  <a:lnTo>
                    <a:pt x="24430228" y="13716000"/>
                  </a:lnTo>
                  <a:lnTo>
                    <a:pt x="24430228" y="13762228"/>
                  </a:lnTo>
                  <a:lnTo>
                    <a:pt x="24384000" y="13762228"/>
                  </a:lnTo>
                  <a:lnTo>
                    <a:pt x="24384000" y="46228"/>
                  </a:lnTo>
                  <a:lnTo>
                    <a:pt x="24430228" y="46228"/>
                  </a:lnTo>
                  <a:lnTo>
                    <a:pt x="24430228" y="92456"/>
                  </a:lnTo>
                  <a:lnTo>
                    <a:pt x="46228" y="92456"/>
                  </a:lnTo>
                  <a:close/>
                </a:path>
              </a:pathLst>
            </a:custGeom>
            <a:solidFill>
              <a:srgbClr val="262654"/>
            </a:solidFill>
          </p:spPr>
        </p:sp>
      </p:grpSp>
      <p:sp>
        <p:nvSpPr>
          <p:cNvPr id="1048648" name="TextBox 6"/>
          <p:cNvSpPr txBox="1"/>
          <p:nvPr/>
        </p:nvSpPr>
        <p:spPr>
          <a:xfrm rot="0">
            <a:off x="433675" y="410494"/>
            <a:ext cx="11657400" cy="1017777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8014"/>
              </a:lnSpc>
            </a:pPr>
            <a:r>
              <a:rPr sz="5342" lang="en-US">
                <a:solidFill>
                  <a:srgbClr val="FFFFFF"/>
                </a:solidFill>
                <a:latin typeface="Poppins Bold"/>
              </a:rPr>
              <a:t>Coding: Automotive Systems</a:t>
            </a:r>
          </a:p>
        </p:txBody>
      </p:sp>
      <p:sp>
        <p:nvSpPr>
          <p:cNvPr id="1048649" name="TextBox 7"/>
          <p:cNvSpPr txBox="1"/>
          <p:nvPr/>
        </p:nvSpPr>
        <p:spPr>
          <a:xfrm rot="0">
            <a:off x="635862" y="1707875"/>
            <a:ext cx="15499275" cy="1066292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 Bold"/>
              </a:rPr>
              <a:t>Below is the pseudo code responsible for automation of the smart home devices and initializing basic commands to start automating  the components in the environment.</a:t>
            </a:r>
          </a:p>
        </p:txBody>
      </p:sp>
      <p:sp>
        <p:nvSpPr>
          <p:cNvPr id="1048650" name="TextBox 8"/>
          <p:cNvSpPr txBox="1"/>
          <p:nvPr/>
        </p:nvSpPr>
        <p:spPr>
          <a:xfrm rot="0">
            <a:off x="635862" y="3665531"/>
            <a:ext cx="7841025" cy="5118101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// Pseudo-Code for Automation</a:t>
            </a: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initializeSystem();</a:t>
            </a:r>
          </a:p>
          <a:p>
            <a:pPr algn="l">
              <a:lnSpc>
                <a:spcPts val="3358"/>
              </a:lnSpc>
            </a:pP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while (true) {</a:t>
            </a: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    // Check for incoming IoT data</a:t>
            </a: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    incomingData = receiveDataFromIoTDevices();</a:t>
            </a:r>
          </a:p>
          <a:p>
            <a:pPr algn="l">
              <a:lnSpc>
                <a:spcPts val="3358"/>
              </a:lnSpc>
            </a:pP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    // Trigger serverless data processing function</a:t>
            </a: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    result = processIoTDataWithServerlessFunction(incomingData);</a:t>
            </a: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}</a:t>
            </a:r>
          </a:p>
        </p:txBody>
      </p:sp>
      <p:sp>
        <p:nvSpPr>
          <p:cNvPr id="1048651" name="TextBox 9"/>
          <p:cNvSpPr txBox="1"/>
          <p:nvPr/>
        </p:nvSpPr>
        <p:spPr>
          <a:xfrm rot="0">
            <a:off x="8861925" y="3665531"/>
            <a:ext cx="8941650" cy="4051807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 // Store or display results</a:t>
            </a: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    storeOrDisplayResults(result);</a:t>
            </a:r>
          </a:p>
          <a:p>
            <a:pPr algn="l">
              <a:lnSpc>
                <a:spcPts val="3358"/>
              </a:lnSpc>
            </a:pP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    // Set up notifications or alerts</a:t>
            </a: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    if (result.isCritical) {</a:t>
            </a: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        sendAlertNotification(result);</a:t>
            </a:r>
          </a:p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    }</a:t>
            </a:r>
          </a:p>
          <a:p>
            <a:pPr algn="l">
              <a:lnSpc>
                <a:spcPts val="3358"/>
              </a:lnSpc>
            </a:pPr>
          </a:p>
        </p:txBody>
      </p:sp>
      <p:sp>
        <p:nvSpPr>
          <p:cNvPr id="1048652" name="Freeform 10"/>
          <p:cNvSpPr/>
          <p:nvPr/>
        </p:nvSpPr>
        <p:spPr>
          <a:xfrm rot="0" flipH="0" flipV="0">
            <a:off x="12091075" y="5472136"/>
            <a:ext cx="9641780" cy="9629727"/>
          </a:xfrm>
          <a:custGeom>
            <a:avLst/>
            <a:ahLst/>
            <a:rect l="l" t="t" r="r" b="b"/>
            <a:pathLst>
              <a:path w="9641780" h="9629727">
                <a:moveTo>
                  <a:pt x="0" y="0"/>
                </a:moveTo>
                <a:lnTo>
                  <a:pt x="9641780" y="0"/>
                </a:lnTo>
                <a:lnTo>
                  <a:pt x="9641780" y="9629728"/>
                </a:lnTo>
                <a:lnTo>
                  <a:pt x="0" y="9629728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>
              <a:alphaModFix amt="19999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Freeform 2"/>
          <p:cNvSpPr/>
          <p:nvPr/>
        </p:nvSpPr>
        <p:spPr>
          <a:xfrm rot="0" flipH="0" flipV="0">
            <a:off x="0" y="0"/>
            <a:ext cx="18288000" cy="10287000"/>
          </a:xfrm>
          <a:custGeom>
            <a:avLst/>
            <a:ah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grpSp>
        <p:nvGrpSpPr>
          <p:cNvPr id="46" name="Group 3"/>
          <p:cNvGrpSpPr/>
          <p:nvPr/>
        </p:nvGrpSpPr>
        <p:grpSpPr>
          <a:xfrm rot="0">
            <a:off x="-34672" y="-34672"/>
            <a:ext cx="18357344" cy="10356344"/>
            <a:chOff x="0" y="0"/>
            <a:chExt cx="24476458" cy="13808458"/>
          </a:xfrm>
        </p:grpSpPr>
        <p:sp>
          <p:nvSpPr>
            <p:cNvPr id="1048660" name="Freeform 4"/>
            <p:cNvSpPr/>
            <p:nvPr/>
          </p:nvSpPr>
          <p:spPr>
            <a:xfrm rot="0" flipH="0" flipV="0">
              <a:off x="46228" y="46228"/>
              <a:ext cx="24384000" cy="13716000"/>
            </a:xfrm>
            <a:custGeom>
              <a:avLst/>
              <a:ah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74510"/>
              </a:srgbClr>
            </a:solidFill>
          </p:spPr>
        </p:sp>
        <p:sp>
          <p:nvSpPr>
            <p:cNvPr id="1048661" name="Freeform 5"/>
            <p:cNvSpPr/>
            <p:nvPr/>
          </p:nvSpPr>
          <p:spPr>
            <a:xfrm rot="0" flipH="0" flipV="0">
              <a:off x="0" y="0"/>
              <a:ext cx="24476456" cy="13808456"/>
            </a:xfrm>
            <a:custGeom>
              <a:avLst/>
              <a:ahLst/>
              <a:rect l="l" t="t" r="r" b="b"/>
              <a:pathLst>
                <a:path w="24476456" h="13808456">
                  <a:moveTo>
                    <a:pt x="46228" y="0"/>
                  </a:moveTo>
                  <a:lnTo>
                    <a:pt x="24430228" y="0"/>
                  </a:lnTo>
                  <a:cubicBezTo>
                    <a:pt x="24455755" y="0"/>
                    <a:pt x="24476456" y="20701"/>
                    <a:pt x="24476456" y="46228"/>
                  </a:cubicBezTo>
                  <a:lnTo>
                    <a:pt x="24476456" y="13762228"/>
                  </a:lnTo>
                  <a:cubicBezTo>
                    <a:pt x="24476456" y="13787755"/>
                    <a:pt x="24455755" y="13808456"/>
                    <a:pt x="24430228" y="13808456"/>
                  </a:cubicBezTo>
                  <a:lnTo>
                    <a:pt x="46228" y="13808456"/>
                  </a:lnTo>
                  <a:cubicBezTo>
                    <a:pt x="20701" y="13808456"/>
                    <a:pt x="0" y="13787755"/>
                    <a:pt x="0" y="13762228"/>
                  </a:cubicBezTo>
                  <a:lnTo>
                    <a:pt x="0" y="46228"/>
                  </a:lnTo>
                  <a:cubicBezTo>
                    <a:pt x="0" y="20701"/>
                    <a:pt x="20701" y="0"/>
                    <a:pt x="46228" y="0"/>
                  </a:cubicBezTo>
                  <a:moveTo>
                    <a:pt x="46228" y="92456"/>
                  </a:moveTo>
                  <a:lnTo>
                    <a:pt x="46228" y="46228"/>
                  </a:lnTo>
                  <a:lnTo>
                    <a:pt x="92456" y="46228"/>
                  </a:lnTo>
                  <a:lnTo>
                    <a:pt x="92456" y="13762228"/>
                  </a:lnTo>
                  <a:lnTo>
                    <a:pt x="46228" y="13762228"/>
                  </a:lnTo>
                  <a:lnTo>
                    <a:pt x="46228" y="13716000"/>
                  </a:lnTo>
                  <a:lnTo>
                    <a:pt x="24430228" y="13716000"/>
                  </a:lnTo>
                  <a:lnTo>
                    <a:pt x="24430228" y="13762228"/>
                  </a:lnTo>
                  <a:lnTo>
                    <a:pt x="24384000" y="13762228"/>
                  </a:lnTo>
                  <a:lnTo>
                    <a:pt x="24384000" y="46228"/>
                  </a:lnTo>
                  <a:lnTo>
                    <a:pt x="24430228" y="46228"/>
                  </a:lnTo>
                  <a:lnTo>
                    <a:pt x="24430228" y="92456"/>
                  </a:lnTo>
                  <a:lnTo>
                    <a:pt x="46228" y="92456"/>
                  </a:lnTo>
                  <a:close/>
                </a:path>
              </a:pathLst>
            </a:custGeom>
            <a:solidFill>
              <a:srgbClr val="262654"/>
            </a:solidFill>
          </p:spPr>
        </p:sp>
      </p:grpSp>
      <p:sp>
        <p:nvSpPr>
          <p:cNvPr id="1048662" name="TextBox 6"/>
          <p:cNvSpPr txBox="1"/>
          <p:nvPr/>
        </p:nvSpPr>
        <p:spPr>
          <a:xfrm rot="0">
            <a:off x="1132924" y="663254"/>
            <a:ext cx="5372025" cy="1041527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8201"/>
              </a:lnSpc>
            </a:pPr>
            <a:r>
              <a:rPr sz="5467" lang="en-US">
                <a:solidFill>
                  <a:srgbClr val="FFFFFF"/>
                </a:solidFill>
                <a:latin typeface="Poppins Bold"/>
              </a:rPr>
              <a:t>Solution</a:t>
            </a:r>
          </a:p>
        </p:txBody>
      </p:sp>
      <p:sp>
        <p:nvSpPr>
          <p:cNvPr id="1048663" name="Freeform 7"/>
          <p:cNvSpPr/>
          <p:nvPr/>
        </p:nvSpPr>
        <p:spPr>
          <a:xfrm rot="2223819" flipH="0" flipV="0">
            <a:off x="-4572963" y="4006074"/>
            <a:ext cx="9665112" cy="8771089"/>
          </a:xfrm>
          <a:custGeom>
            <a:avLst/>
            <a:ahLst/>
            <a:rect l="l" t="t" r="r" b="b"/>
            <a:pathLst>
              <a:path w="9665112" h="8771089">
                <a:moveTo>
                  <a:pt x="0" y="0"/>
                </a:moveTo>
                <a:lnTo>
                  <a:pt x="9665112" y="0"/>
                </a:lnTo>
                <a:lnTo>
                  <a:pt x="9665112" y="8771089"/>
                </a:lnTo>
                <a:lnTo>
                  <a:pt x="0" y="877108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id="1048664" name="TextBox 8"/>
          <p:cNvSpPr txBox="1"/>
          <p:nvPr/>
        </p:nvSpPr>
        <p:spPr>
          <a:xfrm rot="0">
            <a:off x="1587863" y="2304137"/>
            <a:ext cx="10119273" cy="5742051"/>
          </a:xfrm>
          <a:prstGeom prst="rect"/>
        </p:spPr>
        <p:txBody>
          <a:bodyPr anchor="t" bIns="0" lIns="0" rIns="0" rtlCol="0" tIns="0">
            <a:spAutoFit/>
          </a:bodyPr>
          <a:p>
            <a:pPr algn="l" indent="-275273" lvl="1" marL="550545">
              <a:lnSpc>
                <a:spcPts val="6459"/>
              </a:lnSpc>
              <a:buFont typeface="Arial"/>
              <a:buChar char="•"/>
            </a:pPr>
            <a:r>
              <a:rPr sz="2691" lang="en-US">
                <a:solidFill>
                  <a:srgbClr val="FFFFFF"/>
                </a:solidFill>
                <a:latin typeface="Poppins"/>
              </a:rPr>
              <a:t>Serverless Architecture</a:t>
            </a:r>
          </a:p>
          <a:p>
            <a:pPr algn="l" indent="-275273" lvl="1" marL="550545">
              <a:lnSpc>
                <a:spcPts val="6459"/>
              </a:lnSpc>
              <a:buFont typeface="Arial"/>
              <a:buChar char="•"/>
            </a:pPr>
            <a:r>
              <a:rPr sz="2691" lang="en-US">
                <a:solidFill>
                  <a:srgbClr val="FFFFFF"/>
                </a:solidFill>
                <a:latin typeface="Poppins"/>
              </a:rPr>
              <a:t>Automatic Scalability.</a:t>
            </a:r>
          </a:p>
          <a:p>
            <a:pPr algn="l" indent="-275273" lvl="1" marL="550545">
              <a:lnSpc>
                <a:spcPts val="6459"/>
              </a:lnSpc>
              <a:buFont typeface="Arial"/>
              <a:buChar char="•"/>
            </a:pPr>
            <a:r>
              <a:rPr sz="2691" lang="en-US">
                <a:solidFill>
                  <a:srgbClr val="FFFFFF"/>
                </a:solidFill>
                <a:latin typeface="Poppins"/>
              </a:rPr>
              <a:t>Cost-Efficiency</a:t>
            </a:r>
          </a:p>
          <a:p>
            <a:pPr algn="l" indent="-275273" lvl="1" marL="550545">
              <a:lnSpc>
                <a:spcPts val="6459"/>
              </a:lnSpc>
              <a:buFont typeface="Arial"/>
              <a:buChar char="•"/>
            </a:pPr>
            <a:r>
              <a:rPr sz="2691" lang="en-US">
                <a:solidFill>
                  <a:srgbClr val="FFFFFF"/>
                </a:solidFill>
                <a:latin typeface="Poppins"/>
              </a:rPr>
              <a:t>Real-Time Processing</a:t>
            </a:r>
          </a:p>
          <a:p>
            <a:pPr algn="l" indent="-275273" lvl="1" marL="550545">
              <a:lnSpc>
                <a:spcPts val="6459"/>
              </a:lnSpc>
              <a:buFont typeface="Arial"/>
              <a:buChar char="•"/>
            </a:pPr>
            <a:r>
              <a:rPr sz="2691" lang="en-US">
                <a:solidFill>
                  <a:srgbClr val="FFFFFF"/>
                </a:solidFill>
                <a:latin typeface="Poppins"/>
              </a:rPr>
              <a:t>Streamlined Operations</a:t>
            </a:r>
          </a:p>
          <a:p>
            <a:pPr algn="l" indent="-275273" lvl="1" marL="550545">
              <a:lnSpc>
                <a:spcPts val="6459"/>
              </a:lnSpc>
              <a:buFont typeface="Arial"/>
              <a:buChar char="•"/>
            </a:pPr>
            <a:r>
              <a:rPr sz="2691" lang="en-US">
                <a:solidFill>
                  <a:srgbClr val="FFFFFF"/>
                </a:solidFill>
                <a:latin typeface="Poppins"/>
              </a:rPr>
              <a:t>Security Measures</a:t>
            </a:r>
          </a:p>
          <a:p>
            <a:pPr algn="l" indent="-275273" lvl="1" marL="550545">
              <a:lnSpc>
                <a:spcPts val="6459"/>
              </a:lnSpc>
              <a:buFont typeface="Arial"/>
              <a:buChar char="•"/>
            </a:pPr>
            <a:r>
              <a:rPr sz="2691" lang="en-US">
                <a:solidFill>
                  <a:srgbClr val="FFFFFF"/>
                </a:solidFill>
                <a:latin typeface="Poppins"/>
              </a:rPr>
              <a:t>User-Friendly Interfaces</a:t>
            </a:r>
          </a:p>
        </p:txBody>
      </p:sp>
      <p:sp>
        <p:nvSpPr>
          <p:cNvPr id="1048665" name="Freeform 9"/>
          <p:cNvSpPr/>
          <p:nvPr/>
        </p:nvSpPr>
        <p:spPr>
          <a:xfrm rot="0" flipH="0" flipV="0">
            <a:off x="11430000" y="0"/>
            <a:ext cx="6858000" cy="10287000"/>
          </a:xfrm>
          <a:custGeom>
            <a:avLst/>
            <a:ah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2" name="Freeform 2"/>
          <p:cNvSpPr/>
          <p:nvPr/>
        </p:nvSpPr>
        <p:spPr>
          <a:xfrm rot="0" flipH="0" flipV="0">
            <a:off x="0" y="0"/>
            <a:ext cx="18288000" cy="10287000"/>
          </a:xfrm>
          <a:custGeom>
            <a:avLst/>
            <a:ah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grpSp>
        <p:nvGrpSpPr>
          <p:cNvPr id="50" name="Group 3"/>
          <p:cNvGrpSpPr/>
          <p:nvPr/>
        </p:nvGrpSpPr>
        <p:grpSpPr>
          <a:xfrm rot="0">
            <a:off x="-34672" y="-34672"/>
            <a:ext cx="18357344" cy="10356344"/>
            <a:chOff x="0" y="0"/>
            <a:chExt cx="24476458" cy="13808458"/>
          </a:xfrm>
        </p:grpSpPr>
        <p:sp>
          <p:nvSpPr>
            <p:cNvPr id="1048673" name="Freeform 4"/>
            <p:cNvSpPr/>
            <p:nvPr/>
          </p:nvSpPr>
          <p:spPr>
            <a:xfrm rot="0" flipH="0" flipV="0">
              <a:off x="46228" y="46228"/>
              <a:ext cx="24384000" cy="13716000"/>
            </a:xfrm>
            <a:custGeom>
              <a:avLst/>
              <a:ah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74510"/>
              </a:srgbClr>
            </a:solidFill>
          </p:spPr>
        </p:sp>
        <p:sp>
          <p:nvSpPr>
            <p:cNvPr id="1048674" name="Freeform 5"/>
            <p:cNvSpPr/>
            <p:nvPr/>
          </p:nvSpPr>
          <p:spPr>
            <a:xfrm rot="0" flipH="0" flipV="0">
              <a:off x="0" y="0"/>
              <a:ext cx="24476456" cy="13808456"/>
            </a:xfrm>
            <a:custGeom>
              <a:avLst/>
              <a:ahLst/>
              <a:rect l="l" t="t" r="r" b="b"/>
              <a:pathLst>
                <a:path w="24476456" h="13808456">
                  <a:moveTo>
                    <a:pt x="46228" y="0"/>
                  </a:moveTo>
                  <a:lnTo>
                    <a:pt x="24430228" y="0"/>
                  </a:lnTo>
                  <a:cubicBezTo>
                    <a:pt x="24455755" y="0"/>
                    <a:pt x="24476456" y="20701"/>
                    <a:pt x="24476456" y="46228"/>
                  </a:cubicBezTo>
                  <a:lnTo>
                    <a:pt x="24476456" y="13762228"/>
                  </a:lnTo>
                  <a:cubicBezTo>
                    <a:pt x="24476456" y="13787755"/>
                    <a:pt x="24455755" y="13808456"/>
                    <a:pt x="24430228" y="13808456"/>
                  </a:cubicBezTo>
                  <a:lnTo>
                    <a:pt x="46228" y="13808456"/>
                  </a:lnTo>
                  <a:cubicBezTo>
                    <a:pt x="20701" y="13808456"/>
                    <a:pt x="0" y="13787755"/>
                    <a:pt x="0" y="13762228"/>
                  </a:cubicBezTo>
                  <a:lnTo>
                    <a:pt x="0" y="46228"/>
                  </a:lnTo>
                  <a:cubicBezTo>
                    <a:pt x="0" y="20701"/>
                    <a:pt x="20701" y="0"/>
                    <a:pt x="46228" y="0"/>
                  </a:cubicBezTo>
                  <a:moveTo>
                    <a:pt x="46228" y="92456"/>
                  </a:moveTo>
                  <a:lnTo>
                    <a:pt x="46228" y="46228"/>
                  </a:lnTo>
                  <a:lnTo>
                    <a:pt x="92456" y="46228"/>
                  </a:lnTo>
                  <a:lnTo>
                    <a:pt x="92456" y="13762228"/>
                  </a:lnTo>
                  <a:lnTo>
                    <a:pt x="46228" y="13762228"/>
                  </a:lnTo>
                  <a:lnTo>
                    <a:pt x="46228" y="13716000"/>
                  </a:lnTo>
                  <a:lnTo>
                    <a:pt x="24430228" y="13716000"/>
                  </a:lnTo>
                  <a:lnTo>
                    <a:pt x="24430228" y="13762228"/>
                  </a:lnTo>
                  <a:lnTo>
                    <a:pt x="24384000" y="13762228"/>
                  </a:lnTo>
                  <a:lnTo>
                    <a:pt x="24384000" y="46228"/>
                  </a:lnTo>
                  <a:lnTo>
                    <a:pt x="24430228" y="46228"/>
                  </a:lnTo>
                  <a:lnTo>
                    <a:pt x="24430228" y="92456"/>
                  </a:lnTo>
                  <a:lnTo>
                    <a:pt x="46228" y="92456"/>
                  </a:lnTo>
                  <a:close/>
                </a:path>
              </a:pathLst>
            </a:custGeom>
            <a:solidFill>
              <a:srgbClr val="262654"/>
            </a:solidFill>
          </p:spPr>
        </p:sp>
      </p:grpSp>
      <p:sp>
        <p:nvSpPr>
          <p:cNvPr id="1048675" name="Freeform 6"/>
          <p:cNvSpPr/>
          <p:nvPr/>
        </p:nvSpPr>
        <p:spPr>
          <a:xfrm rot="0" flipH="0" flipV="0">
            <a:off x="5694753" y="4767724"/>
            <a:ext cx="2587559" cy="2291166"/>
          </a:xfrm>
          <a:custGeom>
            <a:avLst/>
            <a:ahLst/>
            <a:rect l="l" t="t" r="r" b="b"/>
            <a:pathLst>
              <a:path w="2587559" h="2291166">
                <a:moveTo>
                  <a:pt x="0" y="0"/>
                </a:moveTo>
                <a:lnTo>
                  <a:pt x="2587559" y="0"/>
                </a:lnTo>
                <a:lnTo>
                  <a:pt x="2587559" y="2291166"/>
                </a:lnTo>
                <a:lnTo>
                  <a:pt x="0" y="2291166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sp>
        <p:nvSpPr>
          <p:cNvPr id="1048676" name="TextBox 7"/>
          <p:cNvSpPr txBox="1"/>
          <p:nvPr/>
        </p:nvSpPr>
        <p:spPr>
          <a:xfrm rot="0">
            <a:off x="1203520" y="633681"/>
            <a:ext cx="15951525" cy="185402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8201"/>
              </a:lnSpc>
            </a:pPr>
            <a:r>
              <a:rPr sz="5467" lang="en-US">
                <a:solidFill>
                  <a:srgbClr val="FFFFFF"/>
                </a:solidFill>
                <a:latin typeface="Poppins Bold"/>
              </a:rPr>
              <a:t>Design Thinking Based Innovative Solution</a:t>
            </a:r>
          </a:p>
        </p:txBody>
      </p:sp>
      <p:sp>
        <p:nvSpPr>
          <p:cNvPr id="1048677" name="Freeform 8"/>
          <p:cNvSpPr/>
          <p:nvPr/>
        </p:nvSpPr>
        <p:spPr>
          <a:xfrm rot="2223819" flipH="0" flipV="0">
            <a:off x="-6610855" y="6794287"/>
            <a:ext cx="9665112" cy="8771089"/>
          </a:xfrm>
          <a:custGeom>
            <a:avLst/>
            <a:ahLst/>
            <a:rect l="l" t="t" r="r" b="b"/>
            <a:pathLst>
              <a:path w="9665112" h="8771089">
                <a:moveTo>
                  <a:pt x="0" y="0"/>
                </a:moveTo>
                <a:lnTo>
                  <a:pt x="9665112" y="0"/>
                </a:lnTo>
                <a:lnTo>
                  <a:pt x="9665112" y="8771090"/>
                </a:lnTo>
                <a:lnTo>
                  <a:pt x="0" y="877109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3">
              <a:alphaModFix amt="19999"/>
            </a:blip>
            <a:stretch>
              <a:fillRect l="0" t="0" r="0" b="0"/>
            </a:stretch>
          </a:blipFill>
        </p:spPr>
      </p:sp>
      <p:sp>
        <p:nvSpPr>
          <p:cNvPr id="1048678" name="Freeform 9"/>
          <p:cNvSpPr/>
          <p:nvPr/>
        </p:nvSpPr>
        <p:spPr>
          <a:xfrm rot="-2945122" flipH="0" flipV="0">
            <a:off x="11433806" y="-3799154"/>
            <a:ext cx="9665112" cy="8771089"/>
          </a:xfrm>
          <a:custGeom>
            <a:avLst/>
            <a:ahLst/>
            <a:rect l="l" t="t" r="r" b="b"/>
            <a:pathLst>
              <a:path w="9665112" h="8771089">
                <a:moveTo>
                  <a:pt x="0" y="0"/>
                </a:moveTo>
                <a:lnTo>
                  <a:pt x="9665112" y="0"/>
                </a:lnTo>
                <a:lnTo>
                  <a:pt x="9665112" y="8771089"/>
                </a:lnTo>
                <a:lnTo>
                  <a:pt x="0" y="877108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3">
              <a:alphaModFix amt="19999"/>
            </a:blip>
            <a:stretch>
              <a:fillRect l="0" t="0" r="0" b="0"/>
            </a:stretch>
          </a:blipFill>
        </p:spPr>
      </p:sp>
      <p:sp>
        <p:nvSpPr>
          <p:cNvPr id="1048679" name="Freeform 10"/>
          <p:cNvSpPr/>
          <p:nvPr/>
        </p:nvSpPr>
        <p:spPr>
          <a:xfrm rot="0" flipH="0" flipV="0">
            <a:off x="1632279" y="4722850"/>
            <a:ext cx="2243199" cy="2243199"/>
          </a:xfrm>
          <a:custGeom>
            <a:avLst/>
            <a:ahLst/>
            <a:rect l="l" t="t" r="r" b="b"/>
            <a:pathLst>
              <a:path w="2243199" h="2243199">
                <a:moveTo>
                  <a:pt x="0" y="0"/>
                </a:moveTo>
                <a:lnTo>
                  <a:pt x="2243199" y="0"/>
                </a:lnTo>
                <a:lnTo>
                  <a:pt x="2243199" y="2243198"/>
                </a:lnTo>
                <a:lnTo>
                  <a:pt x="0" y="2243198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4"/>
            <a:stretch>
              <a:fillRect l="0" t="0" r="0" b="0"/>
            </a:stretch>
          </a:blipFill>
        </p:spPr>
      </p:sp>
      <p:sp>
        <p:nvSpPr>
          <p:cNvPr id="1048680" name="Freeform 11"/>
          <p:cNvSpPr/>
          <p:nvPr/>
        </p:nvSpPr>
        <p:spPr>
          <a:xfrm rot="0" flipH="0" flipV="0">
            <a:off x="9499738" y="4487998"/>
            <a:ext cx="2385151" cy="2385151"/>
          </a:xfrm>
          <a:custGeom>
            <a:avLst/>
            <a:ahLst/>
            <a:rect l="l" t="t" r="r" b="b"/>
            <a:pathLst>
              <a:path w="2385151" h="2385151">
                <a:moveTo>
                  <a:pt x="0" y="0"/>
                </a:moveTo>
                <a:lnTo>
                  <a:pt x="2385151" y="0"/>
                </a:lnTo>
                <a:lnTo>
                  <a:pt x="2385151" y="2385151"/>
                </a:lnTo>
                <a:lnTo>
                  <a:pt x="0" y="2385151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5"/>
            <a:stretch>
              <a:fillRect l="0" t="0" r="0" b="0"/>
            </a:stretch>
          </a:blipFill>
        </p:spPr>
      </p:sp>
      <p:sp>
        <p:nvSpPr>
          <p:cNvPr id="1048681" name="Freeform 12"/>
          <p:cNvSpPr/>
          <p:nvPr/>
        </p:nvSpPr>
        <p:spPr>
          <a:xfrm rot="0" flipH="0" flipV="0">
            <a:off x="13522811" y="4371086"/>
            <a:ext cx="2605880" cy="2618975"/>
          </a:xfrm>
          <a:custGeom>
            <a:avLst/>
            <a:ahLst/>
            <a:rect l="l" t="t" r="r" b="b"/>
            <a:pathLst>
              <a:path w="2605880" h="2618975">
                <a:moveTo>
                  <a:pt x="0" y="0"/>
                </a:moveTo>
                <a:lnTo>
                  <a:pt x="2605880" y="0"/>
                </a:lnTo>
                <a:lnTo>
                  <a:pt x="2605880" y="2618975"/>
                </a:lnTo>
                <a:lnTo>
                  <a:pt x="0" y="2618975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6"/>
            <a:stretch>
              <a:fillRect l="0" t="0" r="0" b="0"/>
            </a:stretch>
          </a:blipFill>
        </p:spPr>
      </p:sp>
      <p:sp>
        <p:nvSpPr>
          <p:cNvPr id="1048682" name="TextBox 13"/>
          <p:cNvSpPr txBox="1"/>
          <p:nvPr/>
        </p:nvSpPr>
        <p:spPr>
          <a:xfrm rot="0">
            <a:off x="1203520" y="7110474"/>
            <a:ext cx="3734775" cy="791575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5250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Function-as-a-Service (FaaS) Integration</a:t>
            </a:r>
          </a:p>
        </p:txBody>
      </p:sp>
      <p:sp>
        <p:nvSpPr>
          <p:cNvPr id="1048683" name="TextBox 14"/>
          <p:cNvSpPr txBox="1"/>
          <p:nvPr/>
        </p:nvSpPr>
        <p:spPr>
          <a:xfrm rot="0">
            <a:off x="8824926" y="7110474"/>
            <a:ext cx="3734775" cy="791575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5250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AI-driven Optimization</a:t>
            </a:r>
          </a:p>
          <a:p>
            <a:pPr algn="l">
              <a:lnSpc>
                <a:spcPts val="4200"/>
              </a:lnSpc>
            </a:pPr>
          </a:p>
        </p:txBody>
      </p:sp>
      <p:sp>
        <p:nvSpPr>
          <p:cNvPr id="1048684" name="TextBox 15"/>
          <p:cNvSpPr txBox="1"/>
          <p:nvPr/>
        </p:nvSpPr>
        <p:spPr>
          <a:xfrm rot="0">
            <a:off x="5121145" y="7110474"/>
            <a:ext cx="3734775" cy="791575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5250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Edge Computing Integration</a:t>
            </a:r>
          </a:p>
          <a:p>
            <a:pPr algn="l">
              <a:lnSpc>
                <a:spcPts val="4200"/>
              </a:lnSpc>
            </a:pPr>
          </a:p>
        </p:txBody>
      </p:sp>
      <p:sp>
        <p:nvSpPr>
          <p:cNvPr id="1048685" name="TextBox 16"/>
          <p:cNvSpPr txBox="1"/>
          <p:nvPr/>
        </p:nvSpPr>
        <p:spPr>
          <a:xfrm rot="0">
            <a:off x="12958364" y="7110474"/>
            <a:ext cx="3734775" cy="791575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5250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Multi-Cloud Compatibility</a:t>
            </a:r>
          </a:p>
          <a:p>
            <a:pPr algn="l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Freeform 2"/>
          <p:cNvSpPr/>
          <p:nvPr/>
        </p:nvSpPr>
        <p:spPr>
          <a:xfrm rot="0" flipH="0" flipV="0">
            <a:off x="0" y="0"/>
            <a:ext cx="18288000" cy="10287000"/>
          </a:xfrm>
          <a:custGeom>
            <a:avLst/>
            <a:ah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grpSp>
        <p:nvGrpSpPr>
          <p:cNvPr id="54" name="Group 3"/>
          <p:cNvGrpSpPr/>
          <p:nvPr/>
        </p:nvGrpSpPr>
        <p:grpSpPr>
          <a:xfrm rot="0">
            <a:off x="-34672" y="-34672"/>
            <a:ext cx="18357344" cy="10356344"/>
            <a:chOff x="0" y="0"/>
            <a:chExt cx="24476458" cy="13808458"/>
          </a:xfrm>
        </p:grpSpPr>
        <p:sp>
          <p:nvSpPr>
            <p:cNvPr id="1048693" name="Freeform 4"/>
            <p:cNvSpPr/>
            <p:nvPr/>
          </p:nvSpPr>
          <p:spPr>
            <a:xfrm rot="0" flipH="0" flipV="0">
              <a:off x="46228" y="46228"/>
              <a:ext cx="24384000" cy="13716000"/>
            </a:xfrm>
            <a:custGeom>
              <a:avLst/>
              <a:ah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74510"/>
              </a:srgbClr>
            </a:solidFill>
          </p:spPr>
        </p:sp>
        <p:sp>
          <p:nvSpPr>
            <p:cNvPr id="1048694" name="Freeform 5"/>
            <p:cNvSpPr/>
            <p:nvPr/>
          </p:nvSpPr>
          <p:spPr>
            <a:xfrm rot="0" flipH="0" flipV="0">
              <a:off x="0" y="0"/>
              <a:ext cx="24476456" cy="13808456"/>
            </a:xfrm>
            <a:custGeom>
              <a:avLst/>
              <a:ahLst/>
              <a:rect l="l" t="t" r="r" b="b"/>
              <a:pathLst>
                <a:path w="24476456" h="13808456">
                  <a:moveTo>
                    <a:pt x="46228" y="0"/>
                  </a:moveTo>
                  <a:lnTo>
                    <a:pt x="24430228" y="0"/>
                  </a:lnTo>
                  <a:cubicBezTo>
                    <a:pt x="24455755" y="0"/>
                    <a:pt x="24476456" y="20701"/>
                    <a:pt x="24476456" y="46228"/>
                  </a:cubicBezTo>
                  <a:lnTo>
                    <a:pt x="24476456" y="13762228"/>
                  </a:lnTo>
                  <a:cubicBezTo>
                    <a:pt x="24476456" y="13787755"/>
                    <a:pt x="24455755" y="13808456"/>
                    <a:pt x="24430228" y="13808456"/>
                  </a:cubicBezTo>
                  <a:lnTo>
                    <a:pt x="46228" y="13808456"/>
                  </a:lnTo>
                  <a:cubicBezTo>
                    <a:pt x="20701" y="13808456"/>
                    <a:pt x="0" y="13787755"/>
                    <a:pt x="0" y="13762228"/>
                  </a:cubicBezTo>
                  <a:lnTo>
                    <a:pt x="0" y="46228"/>
                  </a:lnTo>
                  <a:cubicBezTo>
                    <a:pt x="0" y="20701"/>
                    <a:pt x="20701" y="0"/>
                    <a:pt x="46228" y="0"/>
                  </a:cubicBezTo>
                  <a:moveTo>
                    <a:pt x="46228" y="92456"/>
                  </a:moveTo>
                  <a:lnTo>
                    <a:pt x="46228" y="46228"/>
                  </a:lnTo>
                  <a:lnTo>
                    <a:pt x="92456" y="46228"/>
                  </a:lnTo>
                  <a:lnTo>
                    <a:pt x="92456" y="13762228"/>
                  </a:lnTo>
                  <a:lnTo>
                    <a:pt x="46228" y="13762228"/>
                  </a:lnTo>
                  <a:lnTo>
                    <a:pt x="46228" y="13716000"/>
                  </a:lnTo>
                  <a:lnTo>
                    <a:pt x="24430228" y="13716000"/>
                  </a:lnTo>
                  <a:lnTo>
                    <a:pt x="24430228" y="13762228"/>
                  </a:lnTo>
                  <a:lnTo>
                    <a:pt x="24384000" y="13762228"/>
                  </a:lnTo>
                  <a:lnTo>
                    <a:pt x="24384000" y="46228"/>
                  </a:lnTo>
                  <a:lnTo>
                    <a:pt x="24430228" y="46228"/>
                  </a:lnTo>
                  <a:lnTo>
                    <a:pt x="24430228" y="92456"/>
                  </a:lnTo>
                  <a:lnTo>
                    <a:pt x="46228" y="92456"/>
                  </a:lnTo>
                  <a:close/>
                </a:path>
              </a:pathLst>
            </a:custGeom>
            <a:solidFill>
              <a:srgbClr val="262654"/>
            </a:solidFill>
          </p:spPr>
        </p:sp>
      </p:grpSp>
      <p:sp>
        <p:nvSpPr>
          <p:cNvPr id="1048695" name="TextBox 6"/>
          <p:cNvSpPr txBox="1"/>
          <p:nvPr/>
        </p:nvSpPr>
        <p:spPr>
          <a:xfrm rot="0">
            <a:off x="3026911" y="1450340"/>
            <a:ext cx="5372011" cy="98611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8201"/>
              </a:lnSpc>
            </a:pPr>
            <a:r>
              <a:rPr sz="5467" lang="en-US">
                <a:solidFill>
                  <a:srgbClr val="FFFFFF"/>
                </a:solidFill>
                <a:latin typeface="Poppins Bold"/>
              </a:rPr>
              <a:t>Benefits</a:t>
            </a:r>
          </a:p>
        </p:txBody>
      </p:sp>
      <p:grpSp>
        <p:nvGrpSpPr>
          <p:cNvPr id="55" name="Group 7"/>
          <p:cNvGrpSpPr/>
          <p:nvPr/>
        </p:nvGrpSpPr>
        <p:grpSpPr>
          <a:xfrm rot="0">
            <a:off x="2918158" y="3020254"/>
            <a:ext cx="6104314" cy="2713414"/>
            <a:chOff x="0" y="0"/>
            <a:chExt cx="8139085" cy="3617885"/>
          </a:xfrm>
        </p:grpSpPr>
        <p:sp>
          <p:nvSpPr>
            <p:cNvPr id="1048696" name="Freeform 8"/>
            <p:cNvSpPr/>
            <p:nvPr/>
          </p:nvSpPr>
          <p:spPr>
            <a:xfrm rot="0" flipH="0" flipV="0">
              <a:off x="23114" y="23114"/>
              <a:ext cx="8092821" cy="3571748"/>
            </a:xfrm>
            <a:custGeom>
              <a:avLst/>
              <a:ahLst/>
              <a:rect l="l" t="t" r="r" b="b"/>
              <a:pathLst>
                <a:path w="8092821" h="3571748">
                  <a:moveTo>
                    <a:pt x="0" y="666623"/>
                  </a:moveTo>
                  <a:cubicBezTo>
                    <a:pt x="0" y="298450"/>
                    <a:pt x="300609" y="0"/>
                    <a:pt x="671322" y="0"/>
                  </a:cubicBezTo>
                  <a:lnTo>
                    <a:pt x="7421499" y="0"/>
                  </a:lnTo>
                  <a:cubicBezTo>
                    <a:pt x="7792339" y="0"/>
                    <a:pt x="8092821" y="298450"/>
                    <a:pt x="8092821" y="666623"/>
                  </a:cubicBezTo>
                  <a:lnTo>
                    <a:pt x="8092821" y="2905125"/>
                  </a:lnTo>
                  <a:cubicBezTo>
                    <a:pt x="8092821" y="3273298"/>
                    <a:pt x="7792212" y="3571748"/>
                    <a:pt x="7421499" y="3571748"/>
                  </a:cubicBezTo>
                  <a:lnTo>
                    <a:pt x="671322" y="3571748"/>
                  </a:lnTo>
                  <a:cubicBezTo>
                    <a:pt x="300482" y="3571748"/>
                    <a:pt x="0" y="3273298"/>
                    <a:pt x="0" y="2905125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id="1048697" name="Freeform 9"/>
            <p:cNvSpPr/>
            <p:nvPr/>
          </p:nvSpPr>
          <p:spPr>
            <a:xfrm rot="0" flipH="0" flipV="0">
              <a:off x="0" y="0"/>
              <a:ext cx="8139049" cy="3617976"/>
            </a:xfrm>
            <a:custGeom>
              <a:avLst/>
              <a:ahLst/>
              <a:rect l="l" t="t" r="r" b="b"/>
              <a:pathLst>
                <a:path w="8139049" h="3617976">
                  <a:moveTo>
                    <a:pt x="0" y="689737"/>
                  </a:moveTo>
                  <a:cubicBezTo>
                    <a:pt x="0" y="308610"/>
                    <a:pt x="311023" y="0"/>
                    <a:pt x="694436" y="0"/>
                  </a:cubicBezTo>
                  <a:lnTo>
                    <a:pt x="7444613" y="0"/>
                  </a:lnTo>
                  <a:lnTo>
                    <a:pt x="7444613" y="23114"/>
                  </a:lnTo>
                  <a:lnTo>
                    <a:pt x="7444613" y="0"/>
                  </a:lnTo>
                  <a:cubicBezTo>
                    <a:pt x="7828026" y="0"/>
                    <a:pt x="8139049" y="308610"/>
                    <a:pt x="8139049" y="689737"/>
                  </a:cubicBezTo>
                  <a:lnTo>
                    <a:pt x="8115935" y="689737"/>
                  </a:lnTo>
                  <a:lnTo>
                    <a:pt x="8139049" y="689737"/>
                  </a:lnTo>
                  <a:lnTo>
                    <a:pt x="8139049" y="2928239"/>
                  </a:lnTo>
                  <a:lnTo>
                    <a:pt x="8115935" y="2928239"/>
                  </a:lnTo>
                  <a:lnTo>
                    <a:pt x="8139049" y="2928239"/>
                  </a:lnTo>
                  <a:cubicBezTo>
                    <a:pt x="8139049" y="3309239"/>
                    <a:pt x="7828026" y="3617976"/>
                    <a:pt x="7444613" y="3617976"/>
                  </a:cubicBezTo>
                  <a:lnTo>
                    <a:pt x="7444613" y="3594862"/>
                  </a:lnTo>
                  <a:lnTo>
                    <a:pt x="7444613" y="3617976"/>
                  </a:lnTo>
                  <a:lnTo>
                    <a:pt x="694436" y="3617976"/>
                  </a:lnTo>
                  <a:lnTo>
                    <a:pt x="694436" y="3594862"/>
                  </a:lnTo>
                  <a:lnTo>
                    <a:pt x="694436" y="3617976"/>
                  </a:lnTo>
                  <a:cubicBezTo>
                    <a:pt x="311023" y="3617849"/>
                    <a:pt x="0" y="3309239"/>
                    <a:pt x="0" y="2928239"/>
                  </a:cubicBezTo>
                  <a:lnTo>
                    <a:pt x="0" y="689737"/>
                  </a:lnTo>
                  <a:lnTo>
                    <a:pt x="23114" y="689737"/>
                  </a:lnTo>
                  <a:lnTo>
                    <a:pt x="0" y="689737"/>
                  </a:lnTo>
                  <a:moveTo>
                    <a:pt x="46228" y="689737"/>
                  </a:moveTo>
                  <a:lnTo>
                    <a:pt x="46228" y="2928239"/>
                  </a:lnTo>
                  <a:lnTo>
                    <a:pt x="23114" y="2928239"/>
                  </a:lnTo>
                  <a:lnTo>
                    <a:pt x="46228" y="2928239"/>
                  </a:lnTo>
                  <a:cubicBezTo>
                    <a:pt x="46228" y="3283458"/>
                    <a:pt x="336296" y="3571748"/>
                    <a:pt x="694436" y="3571748"/>
                  </a:cubicBezTo>
                  <a:lnTo>
                    <a:pt x="7444613" y="3571748"/>
                  </a:lnTo>
                  <a:cubicBezTo>
                    <a:pt x="7802753" y="3571748"/>
                    <a:pt x="8092821" y="3283458"/>
                    <a:pt x="8092821" y="2928239"/>
                  </a:cubicBezTo>
                  <a:lnTo>
                    <a:pt x="8092821" y="689737"/>
                  </a:lnTo>
                  <a:cubicBezTo>
                    <a:pt x="8092821" y="334518"/>
                    <a:pt x="7802753" y="46228"/>
                    <a:pt x="7444613" y="46228"/>
                  </a:cubicBezTo>
                  <a:lnTo>
                    <a:pt x="694436" y="46228"/>
                  </a:lnTo>
                  <a:lnTo>
                    <a:pt x="694436" y="23114"/>
                  </a:lnTo>
                  <a:lnTo>
                    <a:pt x="694436" y="46228"/>
                  </a:lnTo>
                  <a:cubicBezTo>
                    <a:pt x="336296" y="46228"/>
                    <a:pt x="46228" y="334518"/>
                    <a:pt x="46228" y="689737"/>
                  </a:cubicBezTo>
                  <a:close/>
                </a:path>
              </a:pathLst>
            </a:custGeom>
            <a:solidFill>
              <a:srgbClr val="F2B42D"/>
            </a:solidFill>
          </p:spPr>
        </p:sp>
      </p:grpSp>
      <p:sp>
        <p:nvSpPr>
          <p:cNvPr id="1048698" name="TextBox 10"/>
          <p:cNvSpPr txBox="1"/>
          <p:nvPr/>
        </p:nvSpPr>
        <p:spPr>
          <a:xfrm rot="0">
            <a:off x="3339301" y="3281372"/>
            <a:ext cx="2594580" cy="466408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00"/>
              </a:lnSpc>
            </a:pPr>
            <a:r>
              <a:rPr sz="2733" lang="en-US">
                <a:solidFill>
                  <a:srgbClr val="F2B42D"/>
                </a:solidFill>
                <a:latin typeface="Poppins Bold"/>
              </a:rPr>
              <a:t>Scalability </a:t>
            </a:r>
            <a:r>
              <a:rPr sz="2733" lang="en-US">
                <a:solidFill>
                  <a:srgbClr val="000000"/>
                </a:solidFill>
                <a:ea typeface="Poppins Bold"/>
              </a:rPr>
              <a:t>🚀</a:t>
            </a:r>
          </a:p>
        </p:txBody>
      </p:sp>
      <p:sp>
        <p:nvSpPr>
          <p:cNvPr id="1048699" name="TextBox 11"/>
          <p:cNvSpPr txBox="1"/>
          <p:nvPr/>
        </p:nvSpPr>
        <p:spPr>
          <a:xfrm rot="0">
            <a:off x="3339301" y="3945444"/>
            <a:ext cx="5262027" cy="141280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Serverless architecture allows for effortless scaling to handle any IoT data processing demands.</a:t>
            </a:r>
          </a:p>
        </p:txBody>
      </p:sp>
      <p:grpSp>
        <p:nvGrpSpPr>
          <p:cNvPr id="56" name="Group 12"/>
          <p:cNvGrpSpPr/>
          <p:nvPr/>
        </p:nvGrpSpPr>
        <p:grpSpPr>
          <a:xfrm rot="0">
            <a:off x="9265528" y="3020254"/>
            <a:ext cx="6104314" cy="2713414"/>
            <a:chOff x="0" y="0"/>
            <a:chExt cx="8139085" cy="3617885"/>
          </a:xfrm>
        </p:grpSpPr>
        <p:sp>
          <p:nvSpPr>
            <p:cNvPr id="1048700" name="Freeform 13"/>
            <p:cNvSpPr/>
            <p:nvPr/>
          </p:nvSpPr>
          <p:spPr>
            <a:xfrm rot="0" flipH="0" flipV="0">
              <a:off x="23114" y="23114"/>
              <a:ext cx="8092821" cy="3571748"/>
            </a:xfrm>
            <a:custGeom>
              <a:avLst/>
              <a:ahLst/>
              <a:rect l="l" t="t" r="r" b="b"/>
              <a:pathLst>
                <a:path w="8092821" h="3571748">
                  <a:moveTo>
                    <a:pt x="0" y="666623"/>
                  </a:moveTo>
                  <a:cubicBezTo>
                    <a:pt x="0" y="298450"/>
                    <a:pt x="300609" y="0"/>
                    <a:pt x="671322" y="0"/>
                  </a:cubicBezTo>
                  <a:lnTo>
                    <a:pt x="7421499" y="0"/>
                  </a:lnTo>
                  <a:cubicBezTo>
                    <a:pt x="7792339" y="0"/>
                    <a:pt x="8092821" y="298450"/>
                    <a:pt x="8092821" y="666623"/>
                  </a:cubicBezTo>
                  <a:lnTo>
                    <a:pt x="8092821" y="2905125"/>
                  </a:lnTo>
                  <a:cubicBezTo>
                    <a:pt x="8092821" y="3273298"/>
                    <a:pt x="7792212" y="3571748"/>
                    <a:pt x="7421499" y="3571748"/>
                  </a:cubicBezTo>
                  <a:lnTo>
                    <a:pt x="671322" y="3571748"/>
                  </a:lnTo>
                  <a:cubicBezTo>
                    <a:pt x="300482" y="3571748"/>
                    <a:pt x="0" y="3273298"/>
                    <a:pt x="0" y="2905125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id="1048701" name="Freeform 14"/>
            <p:cNvSpPr/>
            <p:nvPr/>
          </p:nvSpPr>
          <p:spPr>
            <a:xfrm rot="0" flipH="0" flipV="0">
              <a:off x="0" y="0"/>
              <a:ext cx="8139049" cy="3617976"/>
            </a:xfrm>
            <a:custGeom>
              <a:avLst/>
              <a:ahLst/>
              <a:rect l="l" t="t" r="r" b="b"/>
              <a:pathLst>
                <a:path w="8139049" h="3617976">
                  <a:moveTo>
                    <a:pt x="0" y="689737"/>
                  </a:moveTo>
                  <a:cubicBezTo>
                    <a:pt x="0" y="308610"/>
                    <a:pt x="311023" y="0"/>
                    <a:pt x="694436" y="0"/>
                  </a:cubicBezTo>
                  <a:lnTo>
                    <a:pt x="7444613" y="0"/>
                  </a:lnTo>
                  <a:lnTo>
                    <a:pt x="7444613" y="23114"/>
                  </a:lnTo>
                  <a:lnTo>
                    <a:pt x="7444613" y="0"/>
                  </a:lnTo>
                  <a:cubicBezTo>
                    <a:pt x="7828026" y="0"/>
                    <a:pt x="8139049" y="308610"/>
                    <a:pt x="8139049" y="689737"/>
                  </a:cubicBezTo>
                  <a:lnTo>
                    <a:pt x="8115935" y="689737"/>
                  </a:lnTo>
                  <a:lnTo>
                    <a:pt x="8139049" y="689737"/>
                  </a:lnTo>
                  <a:lnTo>
                    <a:pt x="8139049" y="2928239"/>
                  </a:lnTo>
                  <a:lnTo>
                    <a:pt x="8115935" y="2928239"/>
                  </a:lnTo>
                  <a:lnTo>
                    <a:pt x="8139049" y="2928239"/>
                  </a:lnTo>
                  <a:cubicBezTo>
                    <a:pt x="8139049" y="3309239"/>
                    <a:pt x="7828026" y="3617976"/>
                    <a:pt x="7444613" y="3617976"/>
                  </a:cubicBezTo>
                  <a:lnTo>
                    <a:pt x="7444613" y="3594862"/>
                  </a:lnTo>
                  <a:lnTo>
                    <a:pt x="7444613" y="3617976"/>
                  </a:lnTo>
                  <a:lnTo>
                    <a:pt x="694436" y="3617976"/>
                  </a:lnTo>
                  <a:lnTo>
                    <a:pt x="694436" y="3594862"/>
                  </a:lnTo>
                  <a:lnTo>
                    <a:pt x="694436" y="3617976"/>
                  </a:lnTo>
                  <a:cubicBezTo>
                    <a:pt x="311023" y="3617849"/>
                    <a:pt x="0" y="3309239"/>
                    <a:pt x="0" y="2928239"/>
                  </a:cubicBezTo>
                  <a:lnTo>
                    <a:pt x="0" y="689737"/>
                  </a:lnTo>
                  <a:lnTo>
                    <a:pt x="23114" y="689737"/>
                  </a:lnTo>
                  <a:lnTo>
                    <a:pt x="0" y="689737"/>
                  </a:lnTo>
                  <a:moveTo>
                    <a:pt x="46228" y="689737"/>
                  </a:moveTo>
                  <a:lnTo>
                    <a:pt x="46228" y="2928239"/>
                  </a:lnTo>
                  <a:lnTo>
                    <a:pt x="23114" y="2928239"/>
                  </a:lnTo>
                  <a:lnTo>
                    <a:pt x="46228" y="2928239"/>
                  </a:lnTo>
                  <a:cubicBezTo>
                    <a:pt x="46228" y="3283458"/>
                    <a:pt x="336296" y="3571748"/>
                    <a:pt x="694436" y="3571748"/>
                  </a:cubicBezTo>
                  <a:lnTo>
                    <a:pt x="7444613" y="3571748"/>
                  </a:lnTo>
                  <a:cubicBezTo>
                    <a:pt x="7802753" y="3571748"/>
                    <a:pt x="8092821" y="3283458"/>
                    <a:pt x="8092821" y="2928239"/>
                  </a:cubicBezTo>
                  <a:lnTo>
                    <a:pt x="8092821" y="689737"/>
                  </a:lnTo>
                  <a:cubicBezTo>
                    <a:pt x="8092821" y="334518"/>
                    <a:pt x="7802753" y="46228"/>
                    <a:pt x="7444613" y="46228"/>
                  </a:cubicBezTo>
                  <a:lnTo>
                    <a:pt x="694436" y="46228"/>
                  </a:lnTo>
                  <a:lnTo>
                    <a:pt x="694436" y="23114"/>
                  </a:lnTo>
                  <a:lnTo>
                    <a:pt x="694436" y="46228"/>
                  </a:lnTo>
                  <a:cubicBezTo>
                    <a:pt x="336296" y="46228"/>
                    <a:pt x="46228" y="334518"/>
                    <a:pt x="46228" y="689737"/>
                  </a:cubicBezTo>
                  <a:close/>
                </a:path>
              </a:pathLst>
            </a:custGeom>
            <a:solidFill>
              <a:srgbClr val="D7425E"/>
            </a:solidFill>
          </p:spPr>
        </p:sp>
      </p:grpSp>
      <p:sp>
        <p:nvSpPr>
          <p:cNvPr id="1048702" name="TextBox 15"/>
          <p:cNvSpPr txBox="1"/>
          <p:nvPr/>
        </p:nvSpPr>
        <p:spPr>
          <a:xfrm rot="0">
            <a:off x="9686676" y="3281369"/>
            <a:ext cx="4047525" cy="46652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00"/>
              </a:lnSpc>
            </a:pPr>
            <a:r>
              <a:rPr sz="2733" lang="en-US">
                <a:solidFill>
                  <a:srgbClr val="D7425E"/>
                </a:solidFill>
                <a:latin typeface="Poppins Bold"/>
              </a:rPr>
              <a:t>Cost Savings </a:t>
            </a:r>
            <a:r>
              <a:rPr sz="2733" lang="en-US">
                <a:solidFill>
                  <a:srgbClr val="000000"/>
                </a:solidFill>
                <a:ea typeface="Poppins Bold"/>
              </a:rPr>
              <a:t>💰</a:t>
            </a:r>
          </a:p>
        </p:txBody>
      </p:sp>
      <p:sp>
        <p:nvSpPr>
          <p:cNvPr id="1048703" name="TextBox 16"/>
          <p:cNvSpPr txBox="1"/>
          <p:nvPr/>
        </p:nvSpPr>
        <p:spPr>
          <a:xfrm rot="0">
            <a:off x="9686672" y="3945444"/>
            <a:ext cx="5262027" cy="141280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Optimize resource allocation and pay only for the processing power you need, reducing overall costs.</a:t>
            </a:r>
          </a:p>
        </p:txBody>
      </p:sp>
      <p:grpSp>
        <p:nvGrpSpPr>
          <p:cNvPr id="57" name="Group 17"/>
          <p:cNvGrpSpPr/>
          <p:nvPr/>
        </p:nvGrpSpPr>
        <p:grpSpPr>
          <a:xfrm rot="0">
            <a:off x="2918172" y="5976738"/>
            <a:ext cx="6104406" cy="3670281"/>
            <a:chOff x="0" y="0"/>
            <a:chExt cx="8139208" cy="4893708"/>
          </a:xfrm>
        </p:grpSpPr>
        <p:sp>
          <p:nvSpPr>
            <p:cNvPr id="1048704" name="Freeform 18"/>
            <p:cNvSpPr/>
            <p:nvPr/>
          </p:nvSpPr>
          <p:spPr>
            <a:xfrm rot="0" flipH="0" flipV="0">
              <a:off x="23114" y="22987"/>
              <a:ext cx="8093075" cy="4847717"/>
            </a:xfrm>
            <a:custGeom>
              <a:avLst/>
              <a:ahLst/>
              <a:rect l="l" t="t" r="r" b="b"/>
              <a:pathLst>
                <a:path w="8093075" h="4847717">
                  <a:moveTo>
                    <a:pt x="0" y="904748"/>
                  </a:moveTo>
                  <a:cubicBezTo>
                    <a:pt x="0" y="405130"/>
                    <a:pt x="406527" y="0"/>
                    <a:pt x="908177" y="0"/>
                  </a:cubicBezTo>
                  <a:lnTo>
                    <a:pt x="7184898" y="0"/>
                  </a:lnTo>
                  <a:cubicBezTo>
                    <a:pt x="7686421" y="0"/>
                    <a:pt x="8093075" y="405003"/>
                    <a:pt x="8093075" y="904748"/>
                  </a:cubicBezTo>
                  <a:lnTo>
                    <a:pt x="8093075" y="3942969"/>
                  </a:lnTo>
                  <a:cubicBezTo>
                    <a:pt x="8093075" y="4442587"/>
                    <a:pt x="7686548" y="4847717"/>
                    <a:pt x="7184898" y="4847717"/>
                  </a:cubicBezTo>
                  <a:lnTo>
                    <a:pt x="908177" y="4847717"/>
                  </a:lnTo>
                  <a:cubicBezTo>
                    <a:pt x="406654" y="4847717"/>
                    <a:pt x="0" y="4442714"/>
                    <a:pt x="0" y="3942969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id="1048705" name="Freeform 19"/>
            <p:cNvSpPr/>
            <p:nvPr/>
          </p:nvSpPr>
          <p:spPr>
            <a:xfrm rot="0" flipH="0" flipV="0">
              <a:off x="0" y="0"/>
              <a:ext cx="8139303" cy="4893691"/>
            </a:xfrm>
            <a:custGeom>
              <a:avLst/>
              <a:ahLst/>
              <a:rect l="l" t="t" r="r" b="b"/>
              <a:pathLst>
                <a:path w="8139303" h="4893691">
                  <a:moveTo>
                    <a:pt x="0" y="927735"/>
                  </a:moveTo>
                  <a:cubicBezTo>
                    <a:pt x="0" y="415290"/>
                    <a:pt x="417068" y="0"/>
                    <a:pt x="931291" y="0"/>
                  </a:cubicBezTo>
                  <a:lnTo>
                    <a:pt x="7208012" y="0"/>
                  </a:lnTo>
                  <a:lnTo>
                    <a:pt x="7208012" y="23114"/>
                  </a:lnTo>
                  <a:lnTo>
                    <a:pt x="7208012" y="0"/>
                  </a:lnTo>
                  <a:cubicBezTo>
                    <a:pt x="7722235" y="0"/>
                    <a:pt x="8139303" y="415290"/>
                    <a:pt x="8139303" y="927735"/>
                  </a:cubicBezTo>
                  <a:lnTo>
                    <a:pt x="8116189" y="927735"/>
                  </a:lnTo>
                  <a:lnTo>
                    <a:pt x="8139303" y="927735"/>
                  </a:lnTo>
                  <a:lnTo>
                    <a:pt x="8139303" y="3965956"/>
                  </a:lnTo>
                  <a:lnTo>
                    <a:pt x="8116189" y="3965956"/>
                  </a:lnTo>
                  <a:lnTo>
                    <a:pt x="8139303" y="3965956"/>
                  </a:lnTo>
                  <a:cubicBezTo>
                    <a:pt x="8139303" y="4478401"/>
                    <a:pt x="7722235" y="4893691"/>
                    <a:pt x="7208012" y="4893691"/>
                  </a:cubicBezTo>
                  <a:lnTo>
                    <a:pt x="7208012" y="4870577"/>
                  </a:lnTo>
                  <a:lnTo>
                    <a:pt x="7208012" y="4893691"/>
                  </a:lnTo>
                  <a:lnTo>
                    <a:pt x="931291" y="4893691"/>
                  </a:lnTo>
                  <a:lnTo>
                    <a:pt x="931291" y="4870577"/>
                  </a:lnTo>
                  <a:lnTo>
                    <a:pt x="931291" y="4893691"/>
                  </a:lnTo>
                  <a:cubicBezTo>
                    <a:pt x="417068" y="4893691"/>
                    <a:pt x="0" y="4478401"/>
                    <a:pt x="0" y="3965956"/>
                  </a:cubicBezTo>
                  <a:lnTo>
                    <a:pt x="0" y="927735"/>
                  </a:lnTo>
                  <a:lnTo>
                    <a:pt x="23114" y="927735"/>
                  </a:lnTo>
                  <a:lnTo>
                    <a:pt x="0" y="927735"/>
                  </a:lnTo>
                  <a:moveTo>
                    <a:pt x="46228" y="927735"/>
                  </a:moveTo>
                  <a:lnTo>
                    <a:pt x="46228" y="3965956"/>
                  </a:lnTo>
                  <a:lnTo>
                    <a:pt x="23114" y="3965956"/>
                  </a:lnTo>
                  <a:lnTo>
                    <a:pt x="46228" y="3965956"/>
                  </a:lnTo>
                  <a:cubicBezTo>
                    <a:pt x="46228" y="4452747"/>
                    <a:pt x="442341" y="4847590"/>
                    <a:pt x="931291" y="4847590"/>
                  </a:cubicBezTo>
                  <a:lnTo>
                    <a:pt x="7208012" y="4847590"/>
                  </a:lnTo>
                  <a:cubicBezTo>
                    <a:pt x="7696835" y="4847590"/>
                    <a:pt x="8093075" y="4452747"/>
                    <a:pt x="8093075" y="3965956"/>
                  </a:cubicBezTo>
                  <a:lnTo>
                    <a:pt x="8093075" y="927735"/>
                  </a:lnTo>
                  <a:cubicBezTo>
                    <a:pt x="8093075" y="440944"/>
                    <a:pt x="7696962" y="46101"/>
                    <a:pt x="7208012" y="46101"/>
                  </a:cubicBezTo>
                  <a:lnTo>
                    <a:pt x="931291" y="46101"/>
                  </a:lnTo>
                  <a:lnTo>
                    <a:pt x="931291" y="23114"/>
                  </a:lnTo>
                  <a:lnTo>
                    <a:pt x="931291" y="46228"/>
                  </a:lnTo>
                  <a:cubicBezTo>
                    <a:pt x="442341" y="46228"/>
                    <a:pt x="46228" y="440944"/>
                    <a:pt x="46228" y="927735"/>
                  </a:cubicBezTo>
                  <a:close/>
                </a:path>
              </a:pathLst>
            </a:custGeom>
            <a:solidFill>
              <a:srgbClr val="DD785E"/>
            </a:solidFill>
          </p:spPr>
        </p:sp>
      </p:grpSp>
      <p:sp>
        <p:nvSpPr>
          <p:cNvPr id="1048706" name="TextBox 20"/>
          <p:cNvSpPr txBox="1"/>
          <p:nvPr/>
        </p:nvSpPr>
        <p:spPr>
          <a:xfrm rot="0">
            <a:off x="3339300" y="6237838"/>
            <a:ext cx="5059650" cy="46652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00"/>
              </a:lnSpc>
            </a:pPr>
            <a:r>
              <a:rPr sz="2733" lang="en-US">
                <a:solidFill>
                  <a:srgbClr val="DD785E"/>
                </a:solidFill>
                <a:latin typeface="Poppins Bold"/>
              </a:rPr>
              <a:t>Real-Time Insights </a:t>
            </a:r>
            <a:r>
              <a:rPr sz="2733" lang="en-US">
                <a:solidFill>
                  <a:srgbClr val="000000"/>
                </a:solidFill>
                <a:ea typeface="Poppins Bold"/>
              </a:rPr>
              <a:t>📊</a:t>
            </a:r>
          </a:p>
        </p:txBody>
      </p:sp>
      <p:sp>
        <p:nvSpPr>
          <p:cNvPr id="1048707" name="TextBox 21"/>
          <p:cNvSpPr txBox="1"/>
          <p:nvPr/>
        </p:nvSpPr>
        <p:spPr>
          <a:xfrm rot="0">
            <a:off x="3339301" y="6867226"/>
            <a:ext cx="5262150" cy="1412800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Leverage serverless IoT to gain real-time insights from data, enabling rapid decision-making and improved operational efficiency.</a:t>
            </a:r>
          </a:p>
        </p:txBody>
      </p:sp>
      <p:grpSp>
        <p:nvGrpSpPr>
          <p:cNvPr id="58" name="Group 22"/>
          <p:cNvGrpSpPr/>
          <p:nvPr/>
        </p:nvGrpSpPr>
        <p:grpSpPr>
          <a:xfrm rot="0">
            <a:off x="9265516" y="5976737"/>
            <a:ext cx="6104406" cy="3543906"/>
            <a:chOff x="0" y="0"/>
            <a:chExt cx="8139208" cy="4725208"/>
          </a:xfrm>
        </p:grpSpPr>
        <p:sp>
          <p:nvSpPr>
            <p:cNvPr id="1048708" name="Freeform 23"/>
            <p:cNvSpPr/>
            <p:nvPr/>
          </p:nvSpPr>
          <p:spPr>
            <a:xfrm rot="0" flipH="0" flipV="0">
              <a:off x="23114" y="23114"/>
              <a:ext cx="8092948" cy="4679061"/>
            </a:xfrm>
            <a:custGeom>
              <a:avLst/>
              <a:ahLst/>
              <a:rect l="l" t="t" r="r" b="b"/>
              <a:pathLst>
                <a:path w="8092948" h="4679061">
                  <a:moveTo>
                    <a:pt x="0" y="873252"/>
                  </a:moveTo>
                  <a:cubicBezTo>
                    <a:pt x="0" y="390906"/>
                    <a:pt x="392557" y="0"/>
                    <a:pt x="876808" y="0"/>
                  </a:cubicBezTo>
                  <a:lnTo>
                    <a:pt x="7216140" y="0"/>
                  </a:lnTo>
                  <a:cubicBezTo>
                    <a:pt x="7700391" y="0"/>
                    <a:pt x="8092948" y="390906"/>
                    <a:pt x="8092948" y="873252"/>
                  </a:cubicBezTo>
                  <a:lnTo>
                    <a:pt x="8092948" y="3805809"/>
                  </a:lnTo>
                  <a:cubicBezTo>
                    <a:pt x="8092948" y="4288028"/>
                    <a:pt x="7700391" y="4679061"/>
                    <a:pt x="7216140" y="4679061"/>
                  </a:cubicBezTo>
                  <a:lnTo>
                    <a:pt x="876808" y="4679061"/>
                  </a:lnTo>
                  <a:cubicBezTo>
                    <a:pt x="392557" y="4679061"/>
                    <a:pt x="0" y="4288155"/>
                    <a:pt x="0" y="3805809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id="1048709" name="Freeform 24"/>
            <p:cNvSpPr/>
            <p:nvPr/>
          </p:nvSpPr>
          <p:spPr>
            <a:xfrm rot="0" flipH="0" flipV="0">
              <a:off x="0" y="0"/>
              <a:ext cx="8139176" cy="4725289"/>
            </a:xfrm>
            <a:custGeom>
              <a:avLst/>
              <a:ahLst/>
              <a:rect l="l" t="t" r="r" b="b"/>
              <a:pathLst>
                <a:path w="8139176" h="4725289">
                  <a:moveTo>
                    <a:pt x="0" y="896366"/>
                  </a:moveTo>
                  <a:cubicBezTo>
                    <a:pt x="0" y="401193"/>
                    <a:pt x="402971" y="0"/>
                    <a:pt x="899922" y="0"/>
                  </a:cubicBezTo>
                  <a:lnTo>
                    <a:pt x="7239254" y="0"/>
                  </a:lnTo>
                  <a:lnTo>
                    <a:pt x="7239254" y="23114"/>
                  </a:lnTo>
                  <a:lnTo>
                    <a:pt x="7239254" y="0"/>
                  </a:lnTo>
                  <a:cubicBezTo>
                    <a:pt x="7736205" y="0"/>
                    <a:pt x="8139176" y="401193"/>
                    <a:pt x="8139176" y="896366"/>
                  </a:cubicBezTo>
                  <a:lnTo>
                    <a:pt x="8139176" y="3828923"/>
                  </a:lnTo>
                  <a:lnTo>
                    <a:pt x="8116062" y="3828923"/>
                  </a:lnTo>
                  <a:lnTo>
                    <a:pt x="8139176" y="3828923"/>
                  </a:lnTo>
                  <a:cubicBezTo>
                    <a:pt x="8139176" y="4324096"/>
                    <a:pt x="7736205" y="4725289"/>
                    <a:pt x="7239254" y="4725289"/>
                  </a:cubicBezTo>
                  <a:lnTo>
                    <a:pt x="7239254" y="4702175"/>
                  </a:lnTo>
                  <a:lnTo>
                    <a:pt x="7239254" y="4725289"/>
                  </a:lnTo>
                  <a:lnTo>
                    <a:pt x="899922" y="4725289"/>
                  </a:lnTo>
                  <a:lnTo>
                    <a:pt x="899922" y="4702175"/>
                  </a:lnTo>
                  <a:lnTo>
                    <a:pt x="899922" y="4725289"/>
                  </a:lnTo>
                  <a:cubicBezTo>
                    <a:pt x="402971" y="4725162"/>
                    <a:pt x="0" y="4323969"/>
                    <a:pt x="0" y="3828923"/>
                  </a:cubicBezTo>
                  <a:lnTo>
                    <a:pt x="0" y="896366"/>
                  </a:lnTo>
                  <a:lnTo>
                    <a:pt x="23114" y="896366"/>
                  </a:lnTo>
                  <a:lnTo>
                    <a:pt x="0" y="896366"/>
                  </a:lnTo>
                  <a:moveTo>
                    <a:pt x="46228" y="896366"/>
                  </a:moveTo>
                  <a:lnTo>
                    <a:pt x="46228" y="3828923"/>
                  </a:lnTo>
                  <a:lnTo>
                    <a:pt x="23114" y="3828923"/>
                  </a:lnTo>
                  <a:lnTo>
                    <a:pt x="46228" y="3828923"/>
                  </a:lnTo>
                  <a:cubicBezTo>
                    <a:pt x="46228" y="4298315"/>
                    <a:pt x="428371" y="4679061"/>
                    <a:pt x="899922" y="4679061"/>
                  </a:cubicBezTo>
                  <a:lnTo>
                    <a:pt x="7239254" y="4679061"/>
                  </a:lnTo>
                  <a:cubicBezTo>
                    <a:pt x="7710805" y="4679061"/>
                    <a:pt x="8092949" y="4298315"/>
                    <a:pt x="8092949" y="3828923"/>
                  </a:cubicBezTo>
                  <a:lnTo>
                    <a:pt x="8092949" y="896366"/>
                  </a:lnTo>
                  <a:lnTo>
                    <a:pt x="8116062" y="896366"/>
                  </a:lnTo>
                  <a:lnTo>
                    <a:pt x="8092949" y="896366"/>
                  </a:lnTo>
                  <a:cubicBezTo>
                    <a:pt x="8092949" y="426974"/>
                    <a:pt x="7710805" y="46228"/>
                    <a:pt x="7239254" y="46228"/>
                  </a:cubicBezTo>
                  <a:lnTo>
                    <a:pt x="899922" y="46228"/>
                  </a:lnTo>
                  <a:lnTo>
                    <a:pt x="899922" y="23114"/>
                  </a:lnTo>
                  <a:lnTo>
                    <a:pt x="899922" y="46228"/>
                  </a:lnTo>
                  <a:cubicBezTo>
                    <a:pt x="428371" y="46228"/>
                    <a:pt x="46228" y="426974"/>
                    <a:pt x="46228" y="896366"/>
                  </a:cubicBezTo>
                  <a:close/>
                </a:path>
              </a:pathLst>
            </a:custGeom>
            <a:solidFill>
              <a:srgbClr val="48A8E2"/>
            </a:solidFill>
          </p:spPr>
        </p:sp>
      </p:grpSp>
      <p:sp>
        <p:nvSpPr>
          <p:cNvPr id="1048710" name="TextBox 25"/>
          <p:cNvSpPr txBox="1"/>
          <p:nvPr/>
        </p:nvSpPr>
        <p:spPr>
          <a:xfrm rot="0">
            <a:off x="9686676" y="6237838"/>
            <a:ext cx="5059650" cy="46652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00"/>
              </a:lnSpc>
            </a:pPr>
            <a:r>
              <a:rPr sz="2733" lang="en-US">
                <a:solidFill>
                  <a:srgbClr val="48A8E2"/>
                </a:solidFill>
                <a:latin typeface="Poppins Bold"/>
              </a:rPr>
              <a:t>Flexibility &amp; Agility </a:t>
            </a:r>
            <a:r>
              <a:rPr sz="2733" lang="en-US">
                <a:solidFill>
                  <a:srgbClr val="000000"/>
                </a:solidFill>
                <a:ea typeface="Poppins Bold"/>
              </a:rPr>
              <a:t>🌐</a:t>
            </a:r>
          </a:p>
        </p:txBody>
      </p:sp>
      <p:sp>
        <p:nvSpPr>
          <p:cNvPr id="1048711" name="TextBox 26"/>
          <p:cNvSpPr txBox="1"/>
          <p:nvPr/>
        </p:nvSpPr>
        <p:spPr>
          <a:xfrm rot="0">
            <a:off x="9686641" y="7019758"/>
            <a:ext cx="5262150" cy="1412800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Quickly adapt to changing requirements and seamlessly integrate with other systems for enhanced flexibility.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8" name="Freeform 2"/>
          <p:cNvSpPr/>
          <p:nvPr/>
        </p:nvSpPr>
        <p:spPr>
          <a:xfrm rot="0" flipH="0" flipV="0">
            <a:off x="0" y="0"/>
            <a:ext cx="18288000" cy="10287000"/>
          </a:xfrm>
          <a:custGeom>
            <a:avLst/>
            <a:ah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grpSp>
        <p:nvGrpSpPr>
          <p:cNvPr id="62" name="Group 3"/>
          <p:cNvGrpSpPr/>
          <p:nvPr/>
        </p:nvGrpSpPr>
        <p:grpSpPr>
          <a:xfrm rot="0">
            <a:off x="-148984" y="-34672"/>
            <a:ext cx="18357344" cy="10356344"/>
            <a:chOff x="0" y="0"/>
            <a:chExt cx="24476458" cy="13808458"/>
          </a:xfrm>
        </p:grpSpPr>
        <p:sp>
          <p:nvSpPr>
            <p:cNvPr id="1048719" name="Freeform 4"/>
            <p:cNvSpPr/>
            <p:nvPr/>
          </p:nvSpPr>
          <p:spPr>
            <a:xfrm rot="0" flipH="0" flipV="0">
              <a:off x="46228" y="46228"/>
              <a:ext cx="24384000" cy="13716000"/>
            </a:xfrm>
            <a:custGeom>
              <a:avLst/>
              <a:ah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0002E">
                <a:alpha val="74510"/>
              </a:srgbClr>
            </a:solidFill>
          </p:spPr>
        </p:sp>
        <p:sp>
          <p:nvSpPr>
            <p:cNvPr id="1048720" name="Freeform 5"/>
            <p:cNvSpPr/>
            <p:nvPr/>
          </p:nvSpPr>
          <p:spPr>
            <a:xfrm rot="0" flipH="0" flipV="0">
              <a:off x="0" y="0"/>
              <a:ext cx="24476456" cy="13808456"/>
            </a:xfrm>
            <a:custGeom>
              <a:avLst/>
              <a:ahLst/>
              <a:rect l="l" t="t" r="r" b="b"/>
              <a:pathLst>
                <a:path w="24476456" h="13808456">
                  <a:moveTo>
                    <a:pt x="46228" y="0"/>
                  </a:moveTo>
                  <a:lnTo>
                    <a:pt x="24430228" y="0"/>
                  </a:lnTo>
                  <a:cubicBezTo>
                    <a:pt x="24455755" y="0"/>
                    <a:pt x="24476456" y="20701"/>
                    <a:pt x="24476456" y="46228"/>
                  </a:cubicBezTo>
                  <a:lnTo>
                    <a:pt x="24476456" y="13762228"/>
                  </a:lnTo>
                  <a:cubicBezTo>
                    <a:pt x="24476456" y="13787755"/>
                    <a:pt x="24455755" y="13808456"/>
                    <a:pt x="24430228" y="13808456"/>
                  </a:cubicBezTo>
                  <a:lnTo>
                    <a:pt x="46228" y="13808456"/>
                  </a:lnTo>
                  <a:cubicBezTo>
                    <a:pt x="20701" y="13808456"/>
                    <a:pt x="0" y="13787755"/>
                    <a:pt x="0" y="13762228"/>
                  </a:cubicBezTo>
                  <a:lnTo>
                    <a:pt x="0" y="46228"/>
                  </a:lnTo>
                  <a:cubicBezTo>
                    <a:pt x="0" y="20701"/>
                    <a:pt x="20701" y="0"/>
                    <a:pt x="46228" y="0"/>
                  </a:cubicBezTo>
                  <a:moveTo>
                    <a:pt x="46228" y="92456"/>
                  </a:moveTo>
                  <a:lnTo>
                    <a:pt x="46228" y="46228"/>
                  </a:lnTo>
                  <a:lnTo>
                    <a:pt x="92456" y="46228"/>
                  </a:lnTo>
                  <a:lnTo>
                    <a:pt x="92456" y="13762228"/>
                  </a:lnTo>
                  <a:lnTo>
                    <a:pt x="46228" y="13762228"/>
                  </a:lnTo>
                  <a:lnTo>
                    <a:pt x="46228" y="13716000"/>
                  </a:lnTo>
                  <a:lnTo>
                    <a:pt x="24430228" y="13716000"/>
                  </a:lnTo>
                  <a:lnTo>
                    <a:pt x="24430228" y="13762228"/>
                  </a:lnTo>
                  <a:lnTo>
                    <a:pt x="24384000" y="13762228"/>
                  </a:lnTo>
                  <a:lnTo>
                    <a:pt x="24384000" y="46228"/>
                  </a:lnTo>
                  <a:lnTo>
                    <a:pt x="24430228" y="46228"/>
                  </a:lnTo>
                  <a:lnTo>
                    <a:pt x="24430228" y="92456"/>
                  </a:lnTo>
                  <a:lnTo>
                    <a:pt x="46228" y="92456"/>
                  </a:lnTo>
                  <a:close/>
                </a:path>
              </a:pathLst>
            </a:custGeom>
            <a:solidFill>
              <a:srgbClr val="262654"/>
            </a:solidFill>
          </p:spPr>
        </p:sp>
      </p:grpSp>
      <p:sp>
        <p:nvSpPr>
          <p:cNvPr id="1048721" name="TextBox 6"/>
          <p:cNvSpPr txBox="1"/>
          <p:nvPr/>
        </p:nvSpPr>
        <p:spPr>
          <a:xfrm rot="0">
            <a:off x="1132924" y="1393041"/>
            <a:ext cx="5372011" cy="98611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8201"/>
              </a:lnSpc>
            </a:pPr>
            <a:r>
              <a:rPr sz="5467" lang="en-US">
                <a:solidFill>
                  <a:srgbClr val="FFFFFF"/>
                </a:solidFill>
                <a:latin typeface="Poppins Bold"/>
              </a:rPr>
              <a:t>Limitations</a:t>
            </a:r>
          </a:p>
        </p:txBody>
      </p:sp>
      <p:grpSp>
        <p:nvGrpSpPr>
          <p:cNvPr id="63" name="Group 7"/>
          <p:cNvGrpSpPr/>
          <p:nvPr/>
        </p:nvGrpSpPr>
        <p:grpSpPr>
          <a:xfrm rot="0">
            <a:off x="738421" y="3041089"/>
            <a:ext cx="659406" cy="659406"/>
            <a:chOff x="0" y="0"/>
            <a:chExt cx="879208" cy="879208"/>
          </a:xfrm>
        </p:grpSpPr>
        <p:sp>
          <p:nvSpPr>
            <p:cNvPr id="1048722" name="Freeform 8"/>
            <p:cNvSpPr/>
            <p:nvPr/>
          </p:nvSpPr>
          <p:spPr>
            <a:xfrm rot="0" flipH="0" flipV="0">
              <a:off x="23114" y="22987"/>
              <a:ext cx="833120" cy="833120"/>
            </a:xfrm>
            <a:custGeom>
              <a:avLst/>
              <a:ahLst/>
              <a:rect l="l" t="t" r="r" b="b"/>
              <a:pathLst>
                <a:path w="833120" h="833120">
                  <a:moveTo>
                    <a:pt x="0" y="416560"/>
                  </a:moveTo>
                  <a:cubicBezTo>
                    <a:pt x="0" y="186563"/>
                    <a:pt x="186436" y="0"/>
                    <a:pt x="416560" y="0"/>
                  </a:cubicBezTo>
                  <a:cubicBezTo>
                    <a:pt x="646684" y="0"/>
                    <a:pt x="833120" y="186436"/>
                    <a:pt x="833120" y="416560"/>
                  </a:cubicBezTo>
                  <a:cubicBezTo>
                    <a:pt x="833120" y="646684"/>
                    <a:pt x="646684" y="833120"/>
                    <a:pt x="416560" y="833120"/>
                  </a:cubicBezTo>
                  <a:cubicBezTo>
                    <a:pt x="186436" y="833120"/>
                    <a:pt x="0" y="646684"/>
                    <a:pt x="0" y="416560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id="1048723" name="Freeform 9"/>
            <p:cNvSpPr/>
            <p:nvPr/>
          </p:nvSpPr>
          <p:spPr>
            <a:xfrm rot="0" flipH="0" flipV="0">
              <a:off x="0" y="0"/>
              <a:ext cx="879221" cy="879221"/>
            </a:xfrm>
            <a:custGeom>
              <a:avLst/>
              <a:ahLst/>
              <a:rect l="l" t="t" r="r" b="b"/>
              <a:pathLst>
                <a:path w="879221" h="879221">
                  <a:moveTo>
                    <a:pt x="0" y="439547"/>
                  </a:moveTo>
                  <a:cubicBezTo>
                    <a:pt x="0" y="196850"/>
                    <a:pt x="196850" y="0"/>
                    <a:pt x="439547" y="0"/>
                  </a:cubicBezTo>
                  <a:cubicBezTo>
                    <a:pt x="443865" y="0"/>
                    <a:pt x="448183" y="1270"/>
                    <a:pt x="451739" y="3556"/>
                  </a:cubicBezTo>
                  <a:lnTo>
                    <a:pt x="439547" y="23114"/>
                  </a:lnTo>
                  <a:lnTo>
                    <a:pt x="439547" y="0"/>
                  </a:lnTo>
                  <a:lnTo>
                    <a:pt x="439547" y="23114"/>
                  </a:lnTo>
                  <a:lnTo>
                    <a:pt x="439547" y="0"/>
                  </a:lnTo>
                  <a:cubicBezTo>
                    <a:pt x="682371" y="0"/>
                    <a:pt x="879221" y="196850"/>
                    <a:pt x="879221" y="439547"/>
                  </a:cubicBezTo>
                  <a:cubicBezTo>
                    <a:pt x="879221" y="445643"/>
                    <a:pt x="876808" y="451612"/>
                    <a:pt x="872490" y="455930"/>
                  </a:cubicBezTo>
                  <a:lnTo>
                    <a:pt x="856107" y="439547"/>
                  </a:lnTo>
                  <a:lnTo>
                    <a:pt x="879221" y="439547"/>
                  </a:lnTo>
                  <a:cubicBezTo>
                    <a:pt x="879221" y="682371"/>
                    <a:pt x="682371" y="879094"/>
                    <a:pt x="439674" y="879094"/>
                  </a:cubicBezTo>
                  <a:lnTo>
                    <a:pt x="439674" y="856107"/>
                  </a:lnTo>
                  <a:lnTo>
                    <a:pt x="439674" y="832993"/>
                  </a:lnTo>
                  <a:lnTo>
                    <a:pt x="439674" y="856107"/>
                  </a:lnTo>
                  <a:lnTo>
                    <a:pt x="439674" y="879221"/>
                  </a:lnTo>
                  <a:cubicBezTo>
                    <a:pt x="196850" y="879221"/>
                    <a:pt x="0" y="682371"/>
                    <a:pt x="0" y="439547"/>
                  </a:cubicBezTo>
                  <a:moveTo>
                    <a:pt x="46228" y="439547"/>
                  </a:moveTo>
                  <a:lnTo>
                    <a:pt x="23114" y="439547"/>
                  </a:lnTo>
                  <a:lnTo>
                    <a:pt x="46228" y="439547"/>
                  </a:lnTo>
                  <a:cubicBezTo>
                    <a:pt x="46228" y="656844"/>
                    <a:pt x="222377" y="832993"/>
                    <a:pt x="439674" y="832993"/>
                  </a:cubicBezTo>
                  <a:cubicBezTo>
                    <a:pt x="452374" y="832993"/>
                    <a:pt x="462788" y="843280"/>
                    <a:pt x="462788" y="856107"/>
                  </a:cubicBezTo>
                  <a:cubicBezTo>
                    <a:pt x="462788" y="868934"/>
                    <a:pt x="452501" y="879221"/>
                    <a:pt x="439674" y="879221"/>
                  </a:cubicBezTo>
                  <a:cubicBezTo>
                    <a:pt x="426847" y="879221"/>
                    <a:pt x="416560" y="868934"/>
                    <a:pt x="416560" y="856107"/>
                  </a:cubicBezTo>
                  <a:cubicBezTo>
                    <a:pt x="416560" y="843280"/>
                    <a:pt x="426847" y="832993"/>
                    <a:pt x="439674" y="832993"/>
                  </a:cubicBezTo>
                  <a:cubicBezTo>
                    <a:pt x="656971" y="832993"/>
                    <a:pt x="833120" y="656844"/>
                    <a:pt x="833120" y="439547"/>
                  </a:cubicBezTo>
                  <a:cubicBezTo>
                    <a:pt x="833120" y="433451"/>
                    <a:pt x="835533" y="427482"/>
                    <a:pt x="839851" y="423164"/>
                  </a:cubicBezTo>
                  <a:lnTo>
                    <a:pt x="856234" y="439547"/>
                  </a:lnTo>
                  <a:lnTo>
                    <a:pt x="832993" y="439547"/>
                  </a:lnTo>
                  <a:cubicBezTo>
                    <a:pt x="832993" y="222250"/>
                    <a:pt x="656844" y="46101"/>
                    <a:pt x="439547" y="46101"/>
                  </a:cubicBezTo>
                  <a:cubicBezTo>
                    <a:pt x="435229" y="46101"/>
                    <a:pt x="430911" y="44831"/>
                    <a:pt x="427355" y="42545"/>
                  </a:cubicBezTo>
                  <a:lnTo>
                    <a:pt x="439547" y="22987"/>
                  </a:lnTo>
                  <a:lnTo>
                    <a:pt x="439547" y="46228"/>
                  </a:lnTo>
                  <a:cubicBezTo>
                    <a:pt x="222377" y="46228"/>
                    <a:pt x="46228" y="222377"/>
                    <a:pt x="46228" y="439547"/>
                  </a:cubicBezTo>
                  <a:close/>
                </a:path>
              </a:pathLst>
            </a:custGeom>
            <a:solidFill>
              <a:srgbClr val="F2B42D"/>
            </a:solidFill>
          </p:spPr>
        </p:sp>
      </p:grpSp>
      <p:sp>
        <p:nvSpPr>
          <p:cNvPr id="1048724" name="TextBox 10"/>
          <p:cNvSpPr txBox="1"/>
          <p:nvPr/>
        </p:nvSpPr>
        <p:spPr>
          <a:xfrm rot="0">
            <a:off x="940490" y="3032382"/>
            <a:ext cx="64650" cy="552925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4921"/>
              </a:lnSpc>
            </a:pPr>
            <a:r>
              <a:rPr sz="3279" lang="en-US">
                <a:solidFill>
                  <a:srgbClr val="F2B42D"/>
                </a:solidFill>
                <a:latin typeface="Poppins Bold"/>
              </a:rPr>
              <a:t>1</a:t>
            </a:r>
          </a:p>
        </p:txBody>
      </p:sp>
      <p:sp>
        <p:nvSpPr>
          <p:cNvPr id="1048725" name="TextBox 11"/>
          <p:cNvSpPr txBox="1"/>
          <p:nvPr/>
        </p:nvSpPr>
        <p:spPr>
          <a:xfrm rot="0">
            <a:off x="1749835" y="3085212"/>
            <a:ext cx="3449025" cy="46652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00"/>
              </a:lnSpc>
            </a:pPr>
            <a:r>
              <a:rPr sz="2733" lang="en-US">
                <a:solidFill>
                  <a:srgbClr val="F2B42D"/>
                </a:solidFill>
                <a:latin typeface="Poppins Bold"/>
              </a:rPr>
              <a:t>Vendor Lock-In </a:t>
            </a:r>
            <a:r>
              <a:rPr sz="2733" lang="en-US">
                <a:solidFill>
                  <a:srgbClr val="000000"/>
                </a:solidFill>
                <a:ea typeface="Poppins Bold"/>
              </a:rPr>
              <a:t>🔐</a:t>
            </a:r>
          </a:p>
        </p:txBody>
      </p:sp>
      <p:sp>
        <p:nvSpPr>
          <p:cNvPr id="1048726" name="TextBox 12"/>
          <p:cNvSpPr txBox="1"/>
          <p:nvPr/>
        </p:nvSpPr>
        <p:spPr>
          <a:xfrm rot="0">
            <a:off x="1749816" y="3749287"/>
            <a:ext cx="3449025" cy="230117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Reliance on a specific cloud provider may limit portability, requiring careful consideration of long-term implications.</a:t>
            </a:r>
          </a:p>
        </p:txBody>
      </p:sp>
      <p:grpSp>
        <p:nvGrpSpPr>
          <p:cNvPr id="64" name="Group 13"/>
          <p:cNvGrpSpPr/>
          <p:nvPr/>
        </p:nvGrpSpPr>
        <p:grpSpPr>
          <a:xfrm rot="0">
            <a:off x="5550858" y="2989609"/>
            <a:ext cx="746406" cy="659406"/>
            <a:chOff x="0" y="0"/>
            <a:chExt cx="995208" cy="879208"/>
          </a:xfrm>
        </p:grpSpPr>
        <p:sp>
          <p:nvSpPr>
            <p:cNvPr id="1048727" name="Freeform 14"/>
            <p:cNvSpPr/>
            <p:nvPr/>
          </p:nvSpPr>
          <p:spPr>
            <a:xfrm rot="0" flipH="0" flipV="0">
              <a:off x="23114" y="22987"/>
              <a:ext cx="949071" cy="833120"/>
            </a:xfrm>
            <a:custGeom>
              <a:avLst/>
              <a:ahLst/>
              <a:rect l="l" t="t" r="r" b="b"/>
              <a:pathLst>
                <a:path w="949071" h="833120">
                  <a:moveTo>
                    <a:pt x="0" y="416560"/>
                  </a:moveTo>
                  <a:cubicBezTo>
                    <a:pt x="0" y="186563"/>
                    <a:pt x="187706" y="0"/>
                    <a:pt x="419227" y="0"/>
                  </a:cubicBezTo>
                  <a:lnTo>
                    <a:pt x="529844" y="0"/>
                  </a:lnTo>
                  <a:cubicBezTo>
                    <a:pt x="761365" y="0"/>
                    <a:pt x="949071" y="186436"/>
                    <a:pt x="949071" y="416560"/>
                  </a:cubicBezTo>
                  <a:cubicBezTo>
                    <a:pt x="949071" y="646684"/>
                    <a:pt x="761365" y="833120"/>
                    <a:pt x="529844" y="833120"/>
                  </a:cubicBezTo>
                  <a:lnTo>
                    <a:pt x="419227" y="833120"/>
                  </a:lnTo>
                  <a:cubicBezTo>
                    <a:pt x="187706" y="833120"/>
                    <a:pt x="0" y="646684"/>
                    <a:pt x="0" y="416560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id="1048728" name="Freeform 15"/>
            <p:cNvSpPr/>
            <p:nvPr/>
          </p:nvSpPr>
          <p:spPr>
            <a:xfrm rot="0" flipH="0" flipV="0">
              <a:off x="0" y="0"/>
              <a:ext cx="995172" cy="879221"/>
            </a:xfrm>
            <a:custGeom>
              <a:avLst/>
              <a:ahLst/>
              <a:rect l="l" t="t" r="r" b="b"/>
              <a:pathLst>
                <a:path w="995172" h="879221">
                  <a:moveTo>
                    <a:pt x="0" y="439547"/>
                  </a:moveTo>
                  <a:cubicBezTo>
                    <a:pt x="0" y="196723"/>
                    <a:pt x="198120" y="0"/>
                    <a:pt x="442341" y="0"/>
                  </a:cubicBezTo>
                  <a:lnTo>
                    <a:pt x="552958" y="0"/>
                  </a:lnTo>
                  <a:lnTo>
                    <a:pt x="552958" y="23114"/>
                  </a:lnTo>
                  <a:lnTo>
                    <a:pt x="552958" y="0"/>
                  </a:lnTo>
                  <a:cubicBezTo>
                    <a:pt x="797052" y="0"/>
                    <a:pt x="995172" y="196723"/>
                    <a:pt x="995172" y="439547"/>
                  </a:cubicBezTo>
                  <a:cubicBezTo>
                    <a:pt x="995172" y="445643"/>
                    <a:pt x="992759" y="451612"/>
                    <a:pt x="988441" y="455930"/>
                  </a:cubicBezTo>
                  <a:lnTo>
                    <a:pt x="972058" y="439547"/>
                  </a:lnTo>
                  <a:lnTo>
                    <a:pt x="995172" y="439547"/>
                  </a:lnTo>
                  <a:cubicBezTo>
                    <a:pt x="995172" y="682498"/>
                    <a:pt x="797052" y="879094"/>
                    <a:pt x="552831" y="879094"/>
                  </a:cubicBezTo>
                  <a:lnTo>
                    <a:pt x="552831" y="856107"/>
                  </a:lnTo>
                  <a:lnTo>
                    <a:pt x="552831" y="879221"/>
                  </a:lnTo>
                  <a:lnTo>
                    <a:pt x="442341" y="879221"/>
                  </a:lnTo>
                  <a:lnTo>
                    <a:pt x="442341" y="856107"/>
                  </a:lnTo>
                  <a:lnTo>
                    <a:pt x="442341" y="879221"/>
                  </a:lnTo>
                  <a:cubicBezTo>
                    <a:pt x="198120" y="879221"/>
                    <a:pt x="0" y="682498"/>
                    <a:pt x="0" y="439547"/>
                  </a:cubicBezTo>
                  <a:moveTo>
                    <a:pt x="46228" y="439547"/>
                  </a:moveTo>
                  <a:lnTo>
                    <a:pt x="23114" y="439547"/>
                  </a:lnTo>
                  <a:lnTo>
                    <a:pt x="46228" y="439547"/>
                  </a:lnTo>
                  <a:cubicBezTo>
                    <a:pt x="46228" y="656717"/>
                    <a:pt x="223393" y="832993"/>
                    <a:pt x="442341" y="832993"/>
                  </a:cubicBezTo>
                  <a:lnTo>
                    <a:pt x="552958" y="832993"/>
                  </a:lnTo>
                  <a:cubicBezTo>
                    <a:pt x="771906" y="832993"/>
                    <a:pt x="949071" y="656717"/>
                    <a:pt x="949071" y="439547"/>
                  </a:cubicBezTo>
                  <a:cubicBezTo>
                    <a:pt x="949071" y="433451"/>
                    <a:pt x="951484" y="427482"/>
                    <a:pt x="955802" y="423164"/>
                  </a:cubicBezTo>
                  <a:lnTo>
                    <a:pt x="972185" y="439547"/>
                  </a:lnTo>
                  <a:lnTo>
                    <a:pt x="948944" y="439547"/>
                  </a:lnTo>
                  <a:cubicBezTo>
                    <a:pt x="948944" y="222377"/>
                    <a:pt x="771779" y="46101"/>
                    <a:pt x="552831" y="46101"/>
                  </a:cubicBezTo>
                  <a:lnTo>
                    <a:pt x="442341" y="46101"/>
                  </a:lnTo>
                  <a:lnTo>
                    <a:pt x="442341" y="23114"/>
                  </a:lnTo>
                  <a:lnTo>
                    <a:pt x="442341" y="46228"/>
                  </a:lnTo>
                  <a:cubicBezTo>
                    <a:pt x="223393" y="46228"/>
                    <a:pt x="46228" y="222504"/>
                    <a:pt x="46228" y="439547"/>
                  </a:cubicBezTo>
                  <a:close/>
                </a:path>
              </a:pathLst>
            </a:custGeom>
            <a:solidFill>
              <a:srgbClr val="D7425E"/>
            </a:solidFill>
          </p:spPr>
        </p:sp>
      </p:grpSp>
      <p:sp>
        <p:nvSpPr>
          <p:cNvPr id="1048729" name="TextBox 16"/>
          <p:cNvSpPr txBox="1"/>
          <p:nvPr/>
        </p:nvSpPr>
        <p:spPr>
          <a:xfrm rot="0">
            <a:off x="5765932" y="2980902"/>
            <a:ext cx="99150" cy="552925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4921"/>
              </a:lnSpc>
            </a:pPr>
            <a:r>
              <a:rPr sz="3279" lang="en-US">
                <a:solidFill>
                  <a:srgbClr val="D7425E"/>
                </a:solidFill>
                <a:latin typeface="Poppins Bold"/>
              </a:rPr>
              <a:t>2</a:t>
            </a:r>
          </a:p>
        </p:txBody>
      </p:sp>
      <p:sp>
        <p:nvSpPr>
          <p:cNvPr id="1048730" name="TextBox 17"/>
          <p:cNvSpPr txBox="1"/>
          <p:nvPr/>
        </p:nvSpPr>
        <p:spPr>
          <a:xfrm rot="0">
            <a:off x="6359175" y="2989795"/>
            <a:ext cx="4668150" cy="900400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00"/>
              </a:lnSpc>
            </a:pPr>
            <a:r>
              <a:rPr sz="2733" lang="en-US">
                <a:solidFill>
                  <a:srgbClr val="D7425E"/>
                </a:solidFill>
                <a:latin typeface="Poppins Bold"/>
              </a:rPr>
              <a:t>Debugging Challenges </a:t>
            </a:r>
            <a:r>
              <a:rPr sz="2733" lang="en-US">
                <a:solidFill>
                  <a:srgbClr val="000000"/>
                </a:solidFill>
                <a:ea typeface="Poppins Bold"/>
              </a:rPr>
              <a:t>🐞</a:t>
            </a:r>
          </a:p>
        </p:txBody>
      </p:sp>
      <p:sp>
        <p:nvSpPr>
          <p:cNvPr id="1048731" name="TextBox 18"/>
          <p:cNvSpPr txBox="1"/>
          <p:nvPr/>
        </p:nvSpPr>
        <p:spPr>
          <a:xfrm rot="0">
            <a:off x="6211706" y="4088025"/>
            <a:ext cx="4668150" cy="1867300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Identifying and resolving issues in complex serverless IoT setups can be more challenging compared to traditional architectures.</a:t>
            </a:r>
          </a:p>
        </p:txBody>
      </p:sp>
      <p:grpSp>
        <p:nvGrpSpPr>
          <p:cNvPr id="65" name="Group 19"/>
          <p:cNvGrpSpPr/>
          <p:nvPr/>
        </p:nvGrpSpPr>
        <p:grpSpPr>
          <a:xfrm rot="0">
            <a:off x="1024171" y="7007657"/>
            <a:ext cx="659585" cy="659585"/>
            <a:chOff x="0" y="0"/>
            <a:chExt cx="879447" cy="879447"/>
          </a:xfrm>
        </p:grpSpPr>
        <p:sp>
          <p:nvSpPr>
            <p:cNvPr id="1048732" name="Freeform 20"/>
            <p:cNvSpPr/>
            <p:nvPr/>
          </p:nvSpPr>
          <p:spPr>
            <a:xfrm rot="0" flipH="0" flipV="0">
              <a:off x="23114" y="23114"/>
              <a:ext cx="833120" cy="833120"/>
            </a:xfrm>
            <a:custGeom>
              <a:avLst/>
              <a:ahLst/>
              <a:rect l="l" t="t" r="r" b="b"/>
              <a:pathLst>
                <a:path w="833120" h="833120">
                  <a:moveTo>
                    <a:pt x="0" y="416560"/>
                  </a:moveTo>
                  <a:cubicBezTo>
                    <a:pt x="0" y="186436"/>
                    <a:pt x="186563" y="0"/>
                    <a:pt x="416560" y="0"/>
                  </a:cubicBezTo>
                  <a:cubicBezTo>
                    <a:pt x="646557" y="0"/>
                    <a:pt x="833120" y="186563"/>
                    <a:pt x="833120" y="416560"/>
                  </a:cubicBezTo>
                  <a:cubicBezTo>
                    <a:pt x="833120" y="646557"/>
                    <a:pt x="646557" y="833120"/>
                    <a:pt x="416560" y="833120"/>
                  </a:cubicBezTo>
                  <a:cubicBezTo>
                    <a:pt x="186563" y="833120"/>
                    <a:pt x="0" y="646557"/>
                    <a:pt x="0" y="416560"/>
                  </a:cubicBezTo>
                  <a:close/>
                </a:path>
              </a:pathLst>
            </a:custGeom>
            <a:solidFill>
              <a:srgbClr val="00002E"/>
            </a:solidFill>
          </p:spPr>
        </p:sp>
        <p:sp>
          <p:nvSpPr>
            <p:cNvPr id="1048733" name="Freeform 21"/>
            <p:cNvSpPr/>
            <p:nvPr/>
          </p:nvSpPr>
          <p:spPr>
            <a:xfrm rot="0" flipH="0" flipV="0">
              <a:off x="0" y="0"/>
              <a:ext cx="879475" cy="879475"/>
            </a:xfrm>
            <a:custGeom>
              <a:avLst/>
              <a:ahLst/>
              <a:rect l="l" t="t" r="r" b="b"/>
              <a:pathLst>
                <a:path w="879475" h="879475">
                  <a:moveTo>
                    <a:pt x="0" y="439674"/>
                  </a:moveTo>
                  <a:cubicBezTo>
                    <a:pt x="0" y="196850"/>
                    <a:pt x="196850" y="0"/>
                    <a:pt x="439674" y="0"/>
                  </a:cubicBezTo>
                  <a:cubicBezTo>
                    <a:pt x="443992" y="0"/>
                    <a:pt x="448310" y="1270"/>
                    <a:pt x="451866" y="3556"/>
                  </a:cubicBezTo>
                  <a:lnTo>
                    <a:pt x="439674" y="23114"/>
                  </a:lnTo>
                  <a:lnTo>
                    <a:pt x="439674" y="0"/>
                  </a:lnTo>
                  <a:lnTo>
                    <a:pt x="439674" y="23114"/>
                  </a:lnTo>
                  <a:lnTo>
                    <a:pt x="439674" y="0"/>
                  </a:lnTo>
                  <a:cubicBezTo>
                    <a:pt x="682625" y="0"/>
                    <a:pt x="879475" y="196850"/>
                    <a:pt x="879475" y="439674"/>
                  </a:cubicBezTo>
                  <a:cubicBezTo>
                    <a:pt x="879475" y="445770"/>
                    <a:pt x="877062" y="451739"/>
                    <a:pt x="872744" y="456057"/>
                  </a:cubicBezTo>
                  <a:lnTo>
                    <a:pt x="856361" y="439674"/>
                  </a:lnTo>
                  <a:lnTo>
                    <a:pt x="879475" y="439674"/>
                  </a:lnTo>
                  <a:cubicBezTo>
                    <a:pt x="879475" y="682498"/>
                    <a:pt x="682625" y="879348"/>
                    <a:pt x="439801" y="879348"/>
                  </a:cubicBezTo>
                  <a:lnTo>
                    <a:pt x="439801" y="856361"/>
                  </a:lnTo>
                  <a:lnTo>
                    <a:pt x="439801" y="833247"/>
                  </a:lnTo>
                  <a:lnTo>
                    <a:pt x="439801" y="856361"/>
                  </a:lnTo>
                  <a:lnTo>
                    <a:pt x="439801" y="879475"/>
                  </a:lnTo>
                  <a:cubicBezTo>
                    <a:pt x="196850" y="879475"/>
                    <a:pt x="0" y="682625"/>
                    <a:pt x="0" y="439674"/>
                  </a:cubicBezTo>
                  <a:moveTo>
                    <a:pt x="46228" y="439674"/>
                  </a:moveTo>
                  <a:lnTo>
                    <a:pt x="23114" y="439674"/>
                  </a:lnTo>
                  <a:lnTo>
                    <a:pt x="46228" y="439674"/>
                  </a:lnTo>
                  <a:cubicBezTo>
                    <a:pt x="46228" y="656971"/>
                    <a:pt x="222377" y="833247"/>
                    <a:pt x="439801" y="833247"/>
                  </a:cubicBezTo>
                  <a:cubicBezTo>
                    <a:pt x="452501" y="833247"/>
                    <a:pt x="462915" y="843534"/>
                    <a:pt x="462915" y="856361"/>
                  </a:cubicBezTo>
                  <a:cubicBezTo>
                    <a:pt x="462915" y="869188"/>
                    <a:pt x="452628" y="879475"/>
                    <a:pt x="439801" y="879475"/>
                  </a:cubicBezTo>
                  <a:cubicBezTo>
                    <a:pt x="426974" y="879475"/>
                    <a:pt x="416687" y="869188"/>
                    <a:pt x="416687" y="856361"/>
                  </a:cubicBezTo>
                  <a:cubicBezTo>
                    <a:pt x="416687" y="843534"/>
                    <a:pt x="426974" y="833247"/>
                    <a:pt x="439801" y="833247"/>
                  </a:cubicBezTo>
                  <a:cubicBezTo>
                    <a:pt x="657098" y="833247"/>
                    <a:pt x="833374" y="657098"/>
                    <a:pt x="833374" y="439674"/>
                  </a:cubicBezTo>
                  <a:cubicBezTo>
                    <a:pt x="833374" y="433578"/>
                    <a:pt x="835787" y="427609"/>
                    <a:pt x="840105" y="423291"/>
                  </a:cubicBezTo>
                  <a:lnTo>
                    <a:pt x="856488" y="439674"/>
                  </a:lnTo>
                  <a:lnTo>
                    <a:pt x="833247" y="439674"/>
                  </a:lnTo>
                  <a:cubicBezTo>
                    <a:pt x="833247" y="222377"/>
                    <a:pt x="657098" y="46101"/>
                    <a:pt x="439674" y="46101"/>
                  </a:cubicBezTo>
                  <a:cubicBezTo>
                    <a:pt x="435356" y="46101"/>
                    <a:pt x="431038" y="44831"/>
                    <a:pt x="427482" y="42545"/>
                  </a:cubicBezTo>
                  <a:lnTo>
                    <a:pt x="439674" y="22987"/>
                  </a:lnTo>
                  <a:lnTo>
                    <a:pt x="439674" y="46228"/>
                  </a:lnTo>
                  <a:cubicBezTo>
                    <a:pt x="222377" y="46228"/>
                    <a:pt x="46228" y="222377"/>
                    <a:pt x="46228" y="439674"/>
                  </a:cubicBezTo>
                  <a:close/>
                </a:path>
              </a:pathLst>
            </a:custGeom>
            <a:solidFill>
              <a:srgbClr val="DD785E"/>
            </a:solidFill>
          </p:spPr>
        </p:sp>
      </p:grpSp>
      <p:sp>
        <p:nvSpPr>
          <p:cNvPr id="1048734" name="TextBox 22"/>
          <p:cNvSpPr txBox="1"/>
          <p:nvPr/>
        </p:nvSpPr>
        <p:spPr>
          <a:xfrm rot="0">
            <a:off x="1226240" y="6998950"/>
            <a:ext cx="64650" cy="552925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4921"/>
              </a:lnSpc>
            </a:pPr>
            <a:r>
              <a:rPr sz="3279" lang="en-US">
                <a:solidFill>
                  <a:srgbClr val="DD785E"/>
                </a:solidFill>
                <a:latin typeface="Poppins Bold"/>
              </a:rPr>
              <a:t>3</a:t>
            </a:r>
          </a:p>
        </p:txBody>
      </p:sp>
      <p:sp>
        <p:nvSpPr>
          <p:cNvPr id="1048735" name="TextBox 23"/>
          <p:cNvSpPr txBox="1"/>
          <p:nvPr/>
        </p:nvSpPr>
        <p:spPr>
          <a:xfrm rot="0">
            <a:off x="2035584" y="7051775"/>
            <a:ext cx="4848900" cy="46652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00"/>
              </a:lnSpc>
            </a:pPr>
            <a:r>
              <a:rPr sz="2733" lang="en-US">
                <a:solidFill>
                  <a:srgbClr val="DD785E"/>
                </a:solidFill>
                <a:latin typeface="Poppins Bold"/>
              </a:rPr>
              <a:t>Data Security Concerns </a:t>
            </a:r>
            <a:r>
              <a:rPr sz="2733" lang="en-US">
                <a:solidFill>
                  <a:srgbClr val="000000"/>
                </a:solidFill>
                <a:ea typeface="Poppins Bold"/>
              </a:rPr>
              <a:t>🔒</a:t>
            </a:r>
          </a:p>
        </p:txBody>
      </p:sp>
      <p:sp>
        <p:nvSpPr>
          <p:cNvPr id="1048736" name="TextBox 24"/>
          <p:cNvSpPr txBox="1"/>
          <p:nvPr/>
        </p:nvSpPr>
        <p:spPr>
          <a:xfrm rot="0">
            <a:off x="2035566" y="7715855"/>
            <a:ext cx="8261509" cy="968554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4198"/>
              </a:lnSpc>
            </a:pPr>
            <a:r>
              <a:rPr sz="2187" lang="en-US">
                <a:solidFill>
                  <a:srgbClr val="FFFFFF"/>
                </a:solidFill>
                <a:latin typeface="Poppins"/>
              </a:rPr>
              <a:t>Data privacy, encryption, and compliance should be carefully addressed when using serverless IoT for sensitive information.</a:t>
            </a:r>
          </a:p>
        </p:txBody>
      </p:sp>
      <p:sp>
        <p:nvSpPr>
          <p:cNvPr id="1048737" name="Freeform 25"/>
          <p:cNvSpPr/>
          <p:nvPr/>
        </p:nvSpPr>
        <p:spPr>
          <a:xfrm rot="0" flipH="0" flipV="0">
            <a:off x="11430000" y="0"/>
            <a:ext cx="6858000" cy="10287000"/>
          </a:xfrm>
          <a:custGeom>
            <a:avLst/>
            <a:ah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Serverless-IoT-for-Data-Processing (1).pptx</dc:title>
  <dc:creator>CPH2083</dc:creator>
  <dcterms:created xsi:type="dcterms:W3CDTF">2006-08-15T13:00:00Z</dcterms:created>
  <dcterms:modified xsi:type="dcterms:W3CDTF">2023-10-17T08:46:31Z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dbe2a18041fa440399828f5c5d195d59</vt:lpwstr>
  </property>
</Properties>
</file>